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Lst>
  <p:sldSz cx="21396325" cy="30267275"/>
  <p:notesSz cx="6715125" cy="9239250"/>
  <p:defaultTextStyle>
    <a:defPPr>
      <a:defRPr lang="en-US"/>
    </a:defPPr>
    <a:lvl1pPr algn="ctr" rtl="0" fontAlgn="base">
      <a:spcBef>
        <a:spcPct val="0"/>
      </a:spcBef>
      <a:spcAft>
        <a:spcPct val="0"/>
      </a:spcAft>
      <a:defRPr sz="5535" kern="1200">
        <a:solidFill>
          <a:schemeClr val="tx1"/>
        </a:solidFill>
        <a:latin typeface="Arial" panose="020B0604020202020204" pitchFamily="34" charset="0"/>
        <a:ea typeface="+mn-ea"/>
        <a:cs typeface="+mn-cs"/>
      </a:defRPr>
    </a:lvl1pPr>
    <a:lvl2pPr marL="516890" algn="ctr" rtl="0" fontAlgn="base">
      <a:spcBef>
        <a:spcPct val="0"/>
      </a:spcBef>
      <a:spcAft>
        <a:spcPct val="0"/>
      </a:spcAft>
      <a:defRPr sz="5535" kern="1200">
        <a:solidFill>
          <a:schemeClr val="tx1"/>
        </a:solidFill>
        <a:latin typeface="Arial" panose="020B0604020202020204" pitchFamily="34" charset="0"/>
        <a:ea typeface="+mn-ea"/>
        <a:cs typeface="+mn-cs"/>
      </a:defRPr>
    </a:lvl2pPr>
    <a:lvl3pPr marL="1033145" algn="ctr" rtl="0" fontAlgn="base">
      <a:spcBef>
        <a:spcPct val="0"/>
      </a:spcBef>
      <a:spcAft>
        <a:spcPct val="0"/>
      </a:spcAft>
      <a:defRPr sz="5535" kern="1200">
        <a:solidFill>
          <a:schemeClr val="tx1"/>
        </a:solidFill>
        <a:latin typeface="Arial" panose="020B0604020202020204" pitchFamily="34" charset="0"/>
        <a:ea typeface="+mn-ea"/>
        <a:cs typeface="+mn-cs"/>
      </a:defRPr>
    </a:lvl3pPr>
    <a:lvl4pPr marL="1550035" algn="ctr" rtl="0" fontAlgn="base">
      <a:spcBef>
        <a:spcPct val="0"/>
      </a:spcBef>
      <a:spcAft>
        <a:spcPct val="0"/>
      </a:spcAft>
      <a:defRPr sz="5535" kern="1200">
        <a:solidFill>
          <a:schemeClr val="tx1"/>
        </a:solidFill>
        <a:latin typeface="Arial" panose="020B0604020202020204" pitchFamily="34" charset="0"/>
        <a:ea typeface="+mn-ea"/>
        <a:cs typeface="+mn-cs"/>
      </a:defRPr>
    </a:lvl4pPr>
    <a:lvl5pPr marL="2066290" algn="ctr" rtl="0" fontAlgn="base">
      <a:spcBef>
        <a:spcPct val="0"/>
      </a:spcBef>
      <a:spcAft>
        <a:spcPct val="0"/>
      </a:spcAft>
      <a:defRPr sz="5535" kern="1200">
        <a:solidFill>
          <a:schemeClr val="tx1"/>
        </a:solidFill>
        <a:latin typeface="Arial" panose="020B0604020202020204" pitchFamily="34" charset="0"/>
        <a:ea typeface="+mn-ea"/>
        <a:cs typeface="+mn-cs"/>
      </a:defRPr>
    </a:lvl5pPr>
    <a:lvl6pPr marL="2583180" algn="l" defTabSz="1033145" rtl="0" eaLnBrk="1" latinLnBrk="0" hangingPunct="1">
      <a:defRPr sz="5535" kern="1200">
        <a:solidFill>
          <a:schemeClr val="tx1"/>
        </a:solidFill>
        <a:latin typeface="Arial" panose="020B0604020202020204" pitchFamily="34" charset="0"/>
        <a:ea typeface="+mn-ea"/>
        <a:cs typeface="+mn-cs"/>
      </a:defRPr>
    </a:lvl6pPr>
    <a:lvl7pPr marL="3100070" algn="l" defTabSz="1033145" rtl="0" eaLnBrk="1" latinLnBrk="0" hangingPunct="1">
      <a:defRPr sz="5535" kern="1200">
        <a:solidFill>
          <a:schemeClr val="tx1"/>
        </a:solidFill>
        <a:latin typeface="Arial" panose="020B0604020202020204" pitchFamily="34" charset="0"/>
        <a:ea typeface="+mn-ea"/>
        <a:cs typeface="+mn-cs"/>
      </a:defRPr>
    </a:lvl7pPr>
    <a:lvl8pPr marL="3616325" algn="l" defTabSz="1033145" rtl="0" eaLnBrk="1" latinLnBrk="0" hangingPunct="1">
      <a:defRPr sz="5535" kern="1200">
        <a:solidFill>
          <a:schemeClr val="tx1"/>
        </a:solidFill>
        <a:latin typeface="Arial" panose="020B0604020202020204" pitchFamily="34" charset="0"/>
        <a:ea typeface="+mn-ea"/>
        <a:cs typeface="+mn-cs"/>
      </a:defRPr>
    </a:lvl8pPr>
    <a:lvl9pPr marL="4133215" algn="l" defTabSz="1033145" rtl="0" eaLnBrk="1" latinLnBrk="0" hangingPunct="1">
      <a:defRPr sz="5535"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D1F"/>
    <a:srgbClr val="F5EBDA"/>
    <a:srgbClr val="CDD55B"/>
    <a:srgbClr val="333333"/>
    <a:srgbClr val="1E2760"/>
    <a:srgbClr val="FFCC66"/>
    <a:srgbClr val="000099"/>
    <a:srgbClr val="3333FF"/>
    <a:srgbClr val="0066C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43" autoAdjust="0"/>
    <p:restoredTop sz="93963" autoAdjust="0"/>
  </p:normalViewPr>
  <p:slideViewPr>
    <p:cSldViewPr snapToGrid="0" showGuides="1">
      <p:cViewPr>
        <p:scale>
          <a:sx n="33" d="100"/>
          <a:sy n="33" d="100"/>
        </p:scale>
        <p:origin x="488" y="-560"/>
      </p:cViewPr>
      <p:guideLst>
        <p:guide orient="horz" pos="2999"/>
        <p:guide orient="horz" pos="2928"/>
        <p:guide orient="horz" pos="1975"/>
        <p:guide pos="673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a:lvl1pPr>
          </a:lstStyle>
          <a:p>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2133600" y="692150"/>
            <a:ext cx="2449513" cy="3465513"/>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032B1714-167C-4893-B957-E1E9B7C0BBDF}"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355" kern="1200">
        <a:solidFill>
          <a:schemeClr val="tx1"/>
        </a:solidFill>
        <a:latin typeface="Arial" panose="020B0604020202020204" pitchFamily="34" charset="0"/>
        <a:ea typeface="+mn-ea"/>
        <a:cs typeface="+mn-cs"/>
      </a:defRPr>
    </a:lvl1pPr>
    <a:lvl2pPr marL="516890" algn="l" rtl="0" fontAlgn="base">
      <a:spcBef>
        <a:spcPct val="30000"/>
      </a:spcBef>
      <a:spcAft>
        <a:spcPct val="0"/>
      </a:spcAft>
      <a:defRPr sz="1355" kern="1200">
        <a:solidFill>
          <a:schemeClr val="tx1"/>
        </a:solidFill>
        <a:latin typeface="Arial" panose="020B0604020202020204" pitchFamily="34" charset="0"/>
        <a:ea typeface="+mn-ea"/>
        <a:cs typeface="+mn-cs"/>
      </a:defRPr>
    </a:lvl2pPr>
    <a:lvl3pPr marL="1033145" algn="l" rtl="0" fontAlgn="base">
      <a:spcBef>
        <a:spcPct val="30000"/>
      </a:spcBef>
      <a:spcAft>
        <a:spcPct val="0"/>
      </a:spcAft>
      <a:defRPr sz="1355" kern="1200">
        <a:solidFill>
          <a:schemeClr val="tx1"/>
        </a:solidFill>
        <a:latin typeface="Arial" panose="020B0604020202020204" pitchFamily="34" charset="0"/>
        <a:ea typeface="+mn-ea"/>
        <a:cs typeface="+mn-cs"/>
      </a:defRPr>
    </a:lvl3pPr>
    <a:lvl4pPr marL="1550035" algn="l" rtl="0" fontAlgn="base">
      <a:spcBef>
        <a:spcPct val="30000"/>
      </a:spcBef>
      <a:spcAft>
        <a:spcPct val="0"/>
      </a:spcAft>
      <a:defRPr sz="1355" kern="1200">
        <a:solidFill>
          <a:schemeClr val="tx1"/>
        </a:solidFill>
        <a:latin typeface="Arial" panose="020B0604020202020204" pitchFamily="34" charset="0"/>
        <a:ea typeface="+mn-ea"/>
        <a:cs typeface="+mn-cs"/>
      </a:defRPr>
    </a:lvl4pPr>
    <a:lvl5pPr marL="2066290" algn="l" rtl="0" fontAlgn="base">
      <a:spcBef>
        <a:spcPct val="30000"/>
      </a:spcBef>
      <a:spcAft>
        <a:spcPct val="0"/>
      </a:spcAft>
      <a:defRPr sz="1355" kern="1200">
        <a:solidFill>
          <a:schemeClr val="tx1"/>
        </a:solidFill>
        <a:latin typeface="Arial" panose="020B0604020202020204" pitchFamily="34" charset="0"/>
        <a:ea typeface="+mn-ea"/>
        <a:cs typeface="+mn-cs"/>
      </a:defRPr>
    </a:lvl5pPr>
    <a:lvl6pPr marL="2583180" algn="l" defTabSz="1033145" rtl="0" eaLnBrk="1" latinLnBrk="0" hangingPunct="1">
      <a:defRPr sz="1355" kern="1200">
        <a:solidFill>
          <a:schemeClr val="tx1"/>
        </a:solidFill>
        <a:latin typeface="+mn-lt"/>
        <a:ea typeface="+mn-ea"/>
        <a:cs typeface="+mn-cs"/>
      </a:defRPr>
    </a:lvl6pPr>
    <a:lvl7pPr marL="3100070" algn="l" defTabSz="1033145" rtl="0" eaLnBrk="1" latinLnBrk="0" hangingPunct="1">
      <a:defRPr sz="1355" kern="1200">
        <a:solidFill>
          <a:schemeClr val="tx1"/>
        </a:solidFill>
        <a:latin typeface="+mn-lt"/>
        <a:ea typeface="+mn-ea"/>
        <a:cs typeface="+mn-cs"/>
      </a:defRPr>
    </a:lvl7pPr>
    <a:lvl8pPr marL="3616325" algn="l" defTabSz="1033145" rtl="0" eaLnBrk="1" latinLnBrk="0" hangingPunct="1">
      <a:defRPr sz="1355" kern="1200">
        <a:solidFill>
          <a:schemeClr val="tx1"/>
        </a:solidFill>
        <a:latin typeface="+mn-lt"/>
        <a:ea typeface="+mn-ea"/>
        <a:cs typeface="+mn-cs"/>
      </a:defRPr>
    </a:lvl8pPr>
    <a:lvl9pPr marL="4133215" algn="l" defTabSz="1033145" rtl="0" eaLnBrk="1" latinLnBrk="0" hangingPunct="1">
      <a:defRPr sz="13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745522B-F4DF-4E17-942A-2106B2B06129}"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98" name="Rectangle 2"/>
          <p:cNvSpPr>
            <a:spLocks noGrp="1" noRot="1" noChangeAspect="1" noChangeArrowheads="1" noTextEdit="1"/>
          </p:cNvSpPr>
          <p:nvPr>
            <p:ph type="sldImg"/>
          </p:nvPr>
        </p:nvSpPr>
        <p:spPr>
          <a:xfrm>
            <a:off x="2133600" y="692150"/>
            <a:ext cx="2449513" cy="3465513"/>
          </a:xfrm>
        </p:spPr>
      </p:sp>
      <p:sp>
        <p:nvSpPr>
          <p:cNvPr id="4099" name="Rectangle 3"/>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725" y="9402473"/>
            <a:ext cx="18186876" cy="6487846"/>
          </a:xfrm>
          <a:prstGeom prst="rect">
            <a:avLst/>
          </a:prstGeom>
        </p:spPr>
        <p:txBody>
          <a:bodyPr/>
          <a:lstStyle/>
          <a:p>
            <a:r>
              <a:rPr lang="en-US"/>
              <a:t>Click to edit Master title style</a:t>
            </a:r>
            <a:endParaRPr lang="en-US"/>
          </a:p>
        </p:txBody>
      </p:sp>
      <p:sp>
        <p:nvSpPr>
          <p:cNvPr id="3" name="Subtitle 2"/>
          <p:cNvSpPr>
            <a:spLocks noGrp="1"/>
          </p:cNvSpPr>
          <p:nvPr>
            <p:ph type="subTitle" idx="1"/>
          </p:nvPr>
        </p:nvSpPr>
        <p:spPr>
          <a:xfrm>
            <a:off x="3209449" y="17151456"/>
            <a:ext cx="14977428" cy="773497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69816" y="1212092"/>
            <a:ext cx="19256693" cy="5044546"/>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1069816" y="7062364"/>
            <a:ext cx="19256693" cy="19975000"/>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512336" y="1212092"/>
            <a:ext cx="4814173" cy="25825272"/>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069816" y="1212092"/>
            <a:ext cx="14264217" cy="25825272"/>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16" y="1212092"/>
            <a:ext cx="19256693" cy="5044546"/>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1069816" y="7062364"/>
            <a:ext cx="19256693" cy="19975000"/>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90161" y="19449527"/>
            <a:ext cx="18186876" cy="6011417"/>
          </a:xfrm>
          <a:prstGeom prst="rect">
            <a:avLst/>
          </a:prstGeo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1690161" y="12828561"/>
            <a:ext cx="18186876" cy="6620966"/>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16" y="1212092"/>
            <a:ext cx="19256693" cy="5044546"/>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1069816" y="7062364"/>
            <a:ext cx="9539195" cy="19975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10787314" y="7062364"/>
            <a:ext cx="9539195" cy="19975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9816" y="1212092"/>
            <a:ext cx="19256693" cy="5044546"/>
          </a:xfrm>
          <a:prstGeom prst="rect">
            <a:avLst/>
          </a:prstGeo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069817" y="6775106"/>
            <a:ext cx="9453758" cy="2823544"/>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69817" y="9598650"/>
            <a:ext cx="9453758" cy="1743871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10869036" y="6775106"/>
            <a:ext cx="9457473" cy="2823544"/>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10869036" y="9598650"/>
            <a:ext cx="9457473" cy="1743871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9816" y="1212092"/>
            <a:ext cx="19256693" cy="5044546"/>
          </a:xfrm>
          <a:prstGeom prst="rect">
            <a:avLst/>
          </a:prstGeom>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9817" y="1205086"/>
            <a:ext cx="7039242" cy="5128622"/>
          </a:xfrm>
          <a:prstGeom prst="rect">
            <a:avLst/>
          </a:prstGeo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8365369" y="1205086"/>
            <a:ext cx="11961140" cy="2583227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069817" y="6333707"/>
            <a:ext cx="7039242" cy="2070365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3828" y="21187092"/>
            <a:ext cx="12837795" cy="2501254"/>
          </a:xfrm>
          <a:prstGeom prst="rect">
            <a:avLst/>
          </a:prstGeo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4193828" y="2704437"/>
            <a:ext cx="12837795" cy="181603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193828" y="23688346"/>
            <a:ext cx="12837795" cy="355220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vmlDrawing" Target="../drawings/vmlDrawing1.vml"/><Relationship Id="rId13" Type="http://schemas.openxmlformats.org/officeDocument/2006/relationships/image" Target="../media/image1.wmf"/><Relationship Id="rId12" Type="http://schemas.openxmlformats.org/officeDocument/2006/relationships/oleObject" Target="../embeddings/oleObject1.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38" name="Object 14"/>
          <p:cNvGraphicFramePr>
            <a:graphicFrameLocks noChangeAspect="1"/>
          </p:cNvGraphicFramePr>
          <p:nvPr userDrawn="1"/>
        </p:nvGraphicFramePr>
        <p:xfrm>
          <a:off x="14308793" y="29839890"/>
          <a:ext cx="6417041" cy="171655"/>
        </p:xfrm>
        <a:graphic>
          <a:graphicData uri="http://schemas.openxmlformats.org/presentationml/2006/ole">
            <mc:AlternateContent xmlns:mc="http://schemas.openxmlformats.org/markup-compatibility/2006">
              <mc:Choice xmlns:v="urn:schemas-microsoft-com:vml" Requires="v">
                <p:oleObj spid="_x0000_s1045" name="CorelDRAW" r:id="rId12" imgW="8832850" imgH="311150" progId="CorelDRAW.Graphic.13">
                  <p:embed/>
                </p:oleObj>
              </mc:Choice>
              <mc:Fallback>
                <p:oleObj name="CorelDRAW" r:id="rId12" imgW="8832850" imgH="311150" progId="CorelDRAW.Graphic.1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08793" y="29839890"/>
                        <a:ext cx="6417041" cy="1716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250" rtl="0" fontAlgn="base">
        <a:spcBef>
          <a:spcPct val="0"/>
        </a:spcBef>
        <a:spcAft>
          <a:spcPct val="0"/>
        </a:spcAft>
        <a:defRPr sz="12100">
          <a:solidFill>
            <a:schemeClr val="tx2"/>
          </a:solidFill>
          <a:latin typeface="+mj-lt"/>
          <a:ea typeface="+mj-ea"/>
          <a:cs typeface="+mj-cs"/>
        </a:defRPr>
      </a:lvl1pPr>
      <a:lvl2pPr algn="ctr" defTabSz="2508250" rtl="0" fontAlgn="base">
        <a:spcBef>
          <a:spcPct val="0"/>
        </a:spcBef>
        <a:spcAft>
          <a:spcPct val="0"/>
        </a:spcAft>
        <a:defRPr sz="12100">
          <a:solidFill>
            <a:schemeClr val="tx2"/>
          </a:solidFill>
          <a:latin typeface="Arial" panose="020B0604020202020204" pitchFamily="34" charset="0"/>
        </a:defRPr>
      </a:lvl2pPr>
      <a:lvl3pPr algn="ctr" defTabSz="2508250" rtl="0" fontAlgn="base">
        <a:spcBef>
          <a:spcPct val="0"/>
        </a:spcBef>
        <a:spcAft>
          <a:spcPct val="0"/>
        </a:spcAft>
        <a:defRPr sz="12100">
          <a:solidFill>
            <a:schemeClr val="tx2"/>
          </a:solidFill>
          <a:latin typeface="Arial" panose="020B0604020202020204" pitchFamily="34" charset="0"/>
        </a:defRPr>
      </a:lvl3pPr>
      <a:lvl4pPr algn="ctr" defTabSz="2508250" rtl="0" fontAlgn="base">
        <a:spcBef>
          <a:spcPct val="0"/>
        </a:spcBef>
        <a:spcAft>
          <a:spcPct val="0"/>
        </a:spcAft>
        <a:defRPr sz="12100">
          <a:solidFill>
            <a:schemeClr val="tx2"/>
          </a:solidFill>
          <a:latin typeface="Arial" panose="020B0604020202020204" pitchFamily="34" charset="0"/>
        </a:defRPr>
      </a:lvl4pPr>
      <a:lvl5pPr algn="ctr" defTabSz="2508250" rtl="0" fontAlgn="base">
        <a:spcBef>
          <a:spcPct val="0"/>
        </a:spcBef>
        <a:spcAft>
          <a:spcPct val="0"/>
        </a:spcAft>
        <a:defRPr sz="12100">
          <a:solidFill>
            <a:schemeClr val="tx2"/>
          </a:solidFill>
          <a:latin typeface="Arial" panose="020B0604020202020204" pitchFamily="34" charset="0"/>
        </a:defRPr>
      </a:lvl5pPr>
      <a:lvl6pPr marL="457200" algn="ctr" defTabSz="2508250" rtl="0" fontAlgn="base">
        <a:spcBef>
          <a:spcPct val="0"/>
        </a:spcBef>
        <a:spcAft>
          <a:spcPct val="0"/>
        </a:spcAft>
        <a:defRPr sz="12100">
          <a:solidFill>
            <a:schemeClr val="tx2"/>
          </a:solidFill>
          <a:latin typeface="Arial" panose="020B0604020202020204" pitchFamily="34" charset="0"/>
        </a:defRPr>
      </a:lvl6pPr>
      <a:lvl7pPr marL="914400" algn="ctr" defTabSz="2508250" rtl="0" fontAlgn="base">
        <a:spcBef>
          <a:spcPct val="0"/>
        </a:spcBef>
        <a:spcAft>
          <a:spcPct val="0"/>
        </a:spcAft>
        <a:defRPr sz="12100">
          <a:solidFill>
            <a:schemeClr val="tx2"/>
          </a:solidFill>
          <a:latin typeface="Arial" panose="020B0604020202020204" pitchFamily="34" charset="0"/>
        </a:defRPr>
      </a:lvl7pPr>
      <a:lvl8pPr marL="1371600" algn="ctr" defTabSz="2508250" rtl="0" fontAlgn="base">
        <a:spcBef>
          <a:spcPct val="0"/>
        </a:spcBef>
        <a:spcAft>
          <a:spcPct val="0"/>
        </a:spcAft>
        <a:defRPr sz="12100">
          <a:solidFill>
            <a:schemeClr val="tx2"/>
          </a:solidFill>
          <a:latin typeface="Arial" panose="020B0604020202020204" pitchFamily="34" charset="0"/>
        </a:defRPr>
      </a:lvl8pPr>
      <a:lvl9pPr marL="1828800" algn="ctr" defTabSz="2508250" rtl="0" fontAlgn="base">
        <a:spcBef>
          <a:spcPct val="0"/>
        </a:spcBef>
        <a:spcAft>
          <a:spcPct val="0"/>
        </a:spcAft>
        <a:defRPr sz="12100">
          <a:solidFill>
            <a:schemeClr val="tx2"/>
          </a:solidFill>
          <a:latin typeface="Arial" panose="020B0604020202020204" pitchFamily="34" charset="0"/>
        </a:defRPr>
      </a:lvl9pPr>
    </p:titleStyle>
    <p:bodyStyle>
      <a:lvl1pPr marL="941705" indent="-941705" algn="l" defTabSz="2508250" rtl="0" fontAlgn="base">
        <a:spcBef>
          <a:spcPct val="20000"/>
        </a:spcBef>
        <a:spcAft>
          <a:spcPct val="0"/>
        </a:spcAft>
        <a:buChar char="•"/>
        <a:defRPr sz="8800">
          <a:solidFill>
            <a:schemeClr val="tx1"/>
          </a:solidFill>
          <a:latin typeface="+mn-lt"/>
          <a:ea typeface="+mn-ea"/>
          <a:cs typeface="+mn-cs"/>
        </a:defRPr>
      </a:lvl1pPr>
      <a:lvl2pPr marL="2037080" indent="-782955" algn="l" defTabSz="2508250" rtl="0" fontAlgn="base">
        <a:spcBef>
          <a:spcPct val="20000"/>
        </a:spcBef>
        <a:spcAft>
          <a:spcPct val="0"/>
        </a:spcAft>
        <a:buChar char="–"/>
        <a:defRPr sz="7700">
          <a:solidFill>
            <a:schemeClr val="tx1"/>
          </a:solidFill>
          <a:latin typeface="+mn-lt"/>
        </a:defRPr>
      </a:lvl2pPr>
      <a:lvl3pPr marL="3135630" indent="-627380" algn="l" defTabSz="2508250" rtl="0" fontAlgn="base">
        <a:spcBef>
          <a:spcPct val="20000"/>
        </a:spcBef>
        <a:spcAft>
          <a:spcPct val="0"/>
        </a:spcAft>
        <a:buChar char="•"/>
        <a:defRPr sz="6600">
          <a:solidFill>
            <a:schemeClr val="tx1"/>
          </a:solidFill>
          <a:latin typeface="+mn-lt"/>
        </a:defRPr>
      </a:lvl3pPr>
      <a:lvl4pPr marL="4387850" indent="-625475" algn="l" defTabSz="2508250" rtl="0" fontAlgn="base">
        <a:spcBef>
          <a:spcPct val="20000"/>
        </a:spcBef>
        <a:spcAft>
          <a:spcPct val="0"/>
        </a:spcAft>
        <a:buChar char="–"/>
        <a:defRPr sz="5500">
          <a:solidFill>
            <a:schemeClr val="tx1"/>
          </a:solidFill>
          <a:latin typeface="+mn-lt"/>
        </a:defRPr>
      </a:lvl4pPr>
      <a:lvl5pPr marL="5643880" indent="-627380" algn="l" defTabSz="2508250" rtl="0" fontAlgn="base">
        <a:spcBef>
          <a:spcPct val="20000"/>
        </a:spcBef>
        <a:spcAft>
          <a:spcPct val="0"/>
        </a:spcAft>
        <a:buChar char="»"/>
        <a:defRPr sz="5500">
          <a:solidFill>
            <a:schemeClr val="tx1"/>
          </a:solidFill>
          <a:latin typeface="+mn-lt"/>
        </a:defRPr>
      </a:lvl5pPr>
      <a:lvl6pPr marL="6101080" indent="-627380" algn="l" defTabSz="2508250" rtl="0" fontAlgn="base">
        <a:spcBef>
          <a:spcPct val="20000"/>
        </a:spcBef>
        <a:spcAft>
          <a:spcPct val="0"/>
        </a:spcAft>
        <a:buChar char="»"/>
        <a:defRPr sz="5500">
          <a:solidFill>
            <a:schemeClr val="tx1"/>
          </a:solidFill>
          <a:latin typeface="+mn-lt"/>
        </a:defRPr>
      </a:lvl6pPr>
      <a:lvl7pPr marL="6558280" indent="-627380" algn="l" defTabSz="2508250" rtl="0" fontAlgn="base">
        <a:spcBef>
          <a:spcPct val="20000"/>
        </a:spcBef>
        <a:spcAft>
          <a:spcPct val="0"/>
        </a:spcAft>
        <a:buChar char="»"/>
        <a:defRPr sz="5500">
          <a:solidFill>
            <a:schemeClr val="tx1"/>
          </a:solidFill>
          <a:latin typeface="+mn-lt"/>
        </a:defRPr>
      </a:lvl7pPr>
      <a:lvl8pPr marL="7015480" indent="-627380" algn="l" defTabSz="2508250" rtl="0" fontAlgn="base">
        <a:spcBef>
          <a:spcPct val="20000"/>
        </a:spcBef>
        <a:spcAft>
          <a:spcPct val="0"/>
        </a:spcAft>
        <a:buChar char="»"/>
        <a:defRPr sz="5500">
          <a:solidFill>
            <a:schemeClr val="tx1"/>
          </a:solidFill>
          <a:latin typeface="+mn-lt"/>
        </a:defRPr>
      </a:lvl8pPr>
      <a:lvl9pPr marL="7472680" indent="-627380" algn="l" defTabSz="2508250" rtl="0" fontAlgn="base">
        <a:spcBef>
          <a:spcPct val="20000"/>
        </a:spcBef>
        <a:spcAft>
          <a:spcPct val="0"/>
        </a:spcAft>
        <a:buChar char="»"/>
        <a:defRPr sz="5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333333"/>
        </a:solidFill>
        <a:effectLst/>
      </p:bgPr>
    </p:bg>
    <p:spTree>
      <p:nvGrpSpPr>
        <p:cNvPr id="1" name=""/>
        <p:cNvGrpSpPr/>
        <p:nvPr/>
      </p:nvGrpSpPr>
      <p:grpSpPr>
        <a:xfrm>
          <a:off x="0" y="0"/>
          <a:ext cx="0" cy="0"/>
          <a:chOff x="0" y="0"/>
          <a:chExt cx="0" cy="0"/>
        </a:xfrm>
      </p:grpSpPr>
      <p:sp>
        <p:nvSpPr>
          <p:cNvPr id="61" name="矩形 60"/>
          <p:cNvSpPr/>
          <p:nvPr/>
        </p:nvSpPr>
        <p:spPr bwMode="auto">
          <a:xfrm>
            <a:off x="11066832" y="18188557"/>
            <a:ext cx="9690911" cy="10955510"/>
          </a:xfrm>
          <a:prstGeom prst="rect">
            <a:avLst/>
          </a:prstGeom>
          <a:solidFill>
            <a:srgbClr val="1E27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endParaRPr kumimoji="0" lang="zh-CN" altLang="en-US" sz="4900" b="0" i="0" u="none" strike="noStrike" cap="none" normalizeH="0" baseline="0" smtClean="0">
              <a:ln>
                <a:noFill/>
              </a:ln>
              <a:solidFill>
                <a:schemeClr val="tx1"/>
              </a:solidFill>
              <a:effectLst/>
              <a:latin typeface="Arial" panose="020B0604020202020204" pitchFamily="34" charset="0"/>
            </a:endParaRPr>
          </a:p>
        </p:txBody>
      </p:sp>
      <p:sp>
        <p:nvSpPr>
          <p:cNvPr id="41" name="燕尾形 40"/>
          <p:cNvSpPr/>
          <p:nvPr/>
        </p:nvSpPr>
        <p:spPr bwMode="auto">
          <a:xfrm>
            <a:off x="10891736" y="17410345"/>
            <a:ext cx="10504589" cy="758751"/>
          </a:xfrm>
          <a:prstGeom prst="chevron">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r>
              <a:rPr kumimoji="0" lang="en-US" altLang="zh-CN" sz="4900" b="1" i="0" u="none" strike="noStrike" cap="none" normalizeH="0" baseline="0" dirty="0" smtClean="0">
                <a:ln>
                  <a:noFill/>
                </a:ln>
                <a:solidFill>
                  <a:schemeClr val="tx1"/>
                </a:solidFill>
                <a:effectLst/>
                <a:latin typeface="Arial" panose="020B0604020202020204" pitchFamily="34" charset="0"/>
              </a:rPr>
              <a:t>DISCUSSION</a:t>
            </a:r>
            <a:endParaRPr kumimoji="0" lang="zh-CN" altLang="en-US" sz="4900" b="1" i="0" u="none" strike="noStrike" cap="none" normalizeH="0" baseline="0" dirty="0" smtClean="0">
              <a:ln>
                <a:noFill/>
              </a:ln>
              <a:solidFill>
                <a:schemeClr val="tx1"/>
              </a:solidFill>
              <a:effectLst/>
              <a:latin typeface="Arial" panose="020B0604020202020204" pitchFamily="34" charset="0"/>
            </a:endParaRPr>
          </a:p>
        </p:txBody>
      </p:sp>
      <p:sp>
        <p:nvSpPr>
          <p:cNvPr id="40" name="五边形 39"/>
          <p:cNvSpPr/>
          <p:nvPr/>
        </p:nvSpPr>
        <p:spPr bwMode="auto">
          <a:xfrm>
            <a:off x="37290" y="17371428"/>
            <a:ext cx="10739336" cy="797668"/>
          </a:xfrm>
          <a:prstGeom prst="homePlate">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r>
              <a:rPr lang="en-US" altLang="zh-CN" sz="4900" b="1" dirty="0" smtClean="0"/>
              <a:t>OUR MODEL</a:t>
            </a:r>
            <a:endParaRPr kumimoji="0" lang="zh-CN" altLang="en-US" sz="4900" b="1" i="0" u="none" strike="noStrike" cap="none" normalizeH="0" baseline="0" dirty="0" smtClean="0">
              <a:ln>
                <a:noFill/>
              </a:ln>
              <a:solidFill>
                <a:schemeClr val="tx1"/>
              </a:solidFill>
              <a:effectLst/>
              <a:latin typeface="Arial" panose="020B0604020202020204" pitchFamily="34" charset="0"/>
            </a:endParaRPr>
          </a:p>
        </p:txBody>
      </p:sp>
      <p:sp>
        <p:nvSpPr>
          <p:cNvPr id="37" name="矩形 36"/>
          <p:cNvSpPr/>
          <p:nvPr/>
        </p:nvSpPr>
        <p:spPr bwMode="auto">
          <a:xfrm>
            <a:off x="525291" y="10375080"/>
            <a:ext cx="9761709" cy="6965223"/>
          </a:xfrm>
          <a:prstGeom prst="rect">
            <a:avLst/>
          </a:prstGeom>
          <a:solidFill>
            <a:srgbClr val="1E27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endParaRPr kumimoji="0" lang="zh-CN" altLang="en-US" sz="4900" b="0" i="0" u="none" strike="noStrike" cap="none" normalizeH="0" baseline="0" smtClean="0">
              <a:ln>
                <a:noFill/>
              </a:ln>
              <a:solidFill>
                <a:schemeClr val="tx1"/>
              </a:solidFill>
              <a:effectLst/>
              <a:latin typeface="Arial" panose="020B0604020202020204" pitchFamily="34" charset="0"/>
            </a:endParaRPr>
          </a:p>
        </p:txBody>
      </p:sp>
      <p:sp>
        <p:nvSpPr>
          <p:cNvPr id="36" name="矩形 35"/>
          <p:cNvSpPr/>
          <p:nvPr/>
        </p:nvSpPr>
        <p:spPr bwMode="auto">
          <a:xfrm>
            <a:off x="11066833" y="10333471"/>
            <a:ext cx="9690911" cy="7076874"/>
          </a:xfrm>
          <a:prstGeom prst="rect">
            <a:avLst/>
          </a:prstGeom>
          <a:solidFill>
            <a:srgbClr val="1E27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endParaRPr kumimoji="0" lang="zh-CN" altLang="en-US" sz="4900" b="0" i="0" u="none" strike="noStrike" cap="none" normalizeH="0" baseline="0" smtClean="0">
              <a:ln>
                <a:noFill/>
              </a:ln>
              <a:solidFill>
                <a:schemeClr val="tx1"/>
              </a:solidFill>
              <a:effectLst/>
              <a:latin typeface="Arial" panose="020B0604020202020204" pitchFamily="34" charset="0"/>
            </a:endParaRPr>
          </a:p>
        </p:txBody>
      </p:sp>
      <p:sp>
        <p:nvSpPr>
          <p:cNvPr id="2" name="矩形 1"/>
          <p:cNvSpPr/>
          <p:nvPr/>
        </p:nvSpPr>
        <p:spPr bwMode="auto">
          <a:xfrm>
            <a:off x="116732" y="152400"/>
            <a:ext cx="21177993" cy="2717347"/>
          </a:xfrm>
          <a:prstGeom prst="rect">
            <a:avLst/>
          </a:prstGeom>
          <a:solidFill>
            <a:srgbClr val="333333"/>
          </a:solidFill>
          <a:ln w="190500" cmpd="sng">
            <a:noFill/>
            <a:miter lim="8000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lstStyle/>
          <a:p>
            <a:pPr defTabSz="2508250"/>
            <a:r>
              <a:rPr lang="en-US" altLang="zh-CN" sz="5400" b="1" dirty="0">
                <a:solidFill>
                  <a:srgbClr val="FEBD1F"/>
                </a:solidFill>
                <a:latin typeface="Century Gothic" panose="020B0502020202020204" pitchFamily="34" charset="0"/>
              </a:rPr>
              <a:t>Offensive Content Detection in </a:t>
            </a:r>
            <a:endParaRPr lang="en-US" altLang="zh-CN" sz="5400" b="1" dirty="0">
              <a:solidFill>
                <a:srgbClr val="FEBD1F"/>
              </a:solidFill>
              <a:latin typeface="Century Gothic" panose="020B0502020202020204" pitchFamily="34" charset="0"/>
            </a:endParaRPr>
          </a:p>
          <a:p>
            <a:pPr defTabSz="2508250"/>
            <a:r>
              <a:rPr lang="en-US" altLang="zh-CN" sz="5400" b="1" dirty="0">
                <a:solidFill>
                  <a:srgbClr val="FEBD1F"/>
                </a:solidFill>
                <a:latin typeface="Century Gothic" panose="020B0502020202020204" pitchFamily="34" charset="0"/>
              </a:rPr>
              <a:t>Multimodal Publications</a:t>
            </a:r>
            <a:endParaRPr kumimoji="0" lang="zh-CN" altLang="en-US" sz="5400" b="1" i="0" u="none" strike="noStrike" cap="none" normalizeH="0" baseline="0" dirty="0" smtClean="0">
              <a:ln>
                <a:noFill/>
              </a:ln>
              <a:solidFill>
                <a:srgbClr val="FEBD1F"/>
              </a:solidFill>
              <a:effectLst/>
              <a:latin typeface="Century Gothic" panose="020B0502020202020204" pitchFamily="34" charset="0"/>
            </a:endParaRPr>
          </a:p>
        </p:txBody>
      </p:sp>
      <p:sp>
        <p:nvSpPr>
          <p:cNvPr id="6" name="五边形 5"/>
          <p:cNvSpPr/>
          <p:nvPr/>
        </p:nvSpPr>
        <p:spPr bwMode="auto">
          <a:xfrm>
            <a:off x="0" y="3054485"/>
            <a:ext cx="10739336" cy="797668"/>
          </a:xfrm>
          <a:prstGeom prst="homePlate">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r>
              <a:rPr kumimoji="0" lang="en-US" altLang="zh-CN" sz="5400" b="1" i="0" u="none" strike="noStrike" cap="none" normalizeH="0" baseline="0" dirty="0" smtClean="0">
                <a:ln>
                  <a:noFill/>
                </a:ln>
                <a:solidFill>
                  <a:schemeClr val="tx1"/>
                </a:solidFill>
                <a:effectLst/>
                <a:latin typeface="+mj-lt"/>
                <a:cs typeface="Calibri" panose="020F0502020204030204" pitchFamily="34" charset="0"/>
              </a:rPr>
              <a:t>ABSTRACT</a:t>
            </a:r>
            <a:endParaRPr kumimoji="0" lang="zh-CN" altLang="en-US" sz="5400" b="1" i="0" u="none" strike="noStrike" cap="none" normalizeH="0" baseline="0" dirty="0" smtClean="0">
              <a:ln>
                <a:noFill/>
              </a:ln>
              <a:solidFill>
                <a:schemeClr val="tx1"/>
              </a:solidFill>
              <a:effectLst/>
              <a:latin typeface="+mj-lt"/>
              <a:cs typeface="Calibri" panose="020F0502020204030204" pitchFamily="34" charset="0"/>
            </a:endParaRPr>
          </a:p>
        </p:txBody>
      </p:sp>
      <p:sp>
        <p:nvSpPr>
          <p:cNvPr id="9" name="燕尾形 8"/>
          <p:cNvSpPr/>
          <p:nvPr/>
        </p:nvSpPr>
        <p:spPr bwMode="auto">
          <a:xfrm>
            <a:off x="10739336" y="3054485"/>
            <a:ext cx="10656989" cy="797668"/>
          </a:xfrm>
          <a:prstGeom prst="chevron">
            <a:avLst/>
          </a:prstGeom>
          <a:solidFill>
            <a:srgbClr val="FEBD1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r>
              <a:rPr kumimoji="0" lang="en-US" altLang="zh-CN" sz="5400" b="1" i="0" u="none" strike="noStrike" cap="none" normalizeH="0" baseline="0" dirty="0" smtClean="0">
                <a:ln>
                  <a:noFill/>
                </a:ln>
                <a:solidFill>
                  <a:schemeClr val="tx1"/>
                </a:solidFill>
                <a:effectLst/>
                <a:latin typeface="Arial" panose="020B0604020202020204" pitchFamily="34" charset="0"/>
              </a:rPr>
              <a:t>RESULTS</a:t>
            </a:r>
            <a:endParaRPr kumimoji="0" lang="zh-CN" altLang="en-US" sz="5400" b="1" i="0" u="none" strike="noStrike" cap="none" normalizeH="0" baseline="0" dirty="0" smtClean="0">
              <a:ln>
                <a:noFill/>
              </a:ln>
              <a:solidFill>
                <a:schemeClr val="tx1"/>
              </a:solidFill>
              <a:effectLst/>
              <a:latin typeface="Arial" panose="020B0604020202020204" pitchFamily="34" charset="0"/>
            </a:endParaRPr>
          </a:p>
        </p:txBody>
      </p:sp>
      <p:sp>
        <p:nvSpPr>
          <p:cNvPr id="13" name="矩形 12"/>
          <p:cNvSpPr/>
          <p:nvPr/>
        </p:nvSpPr>
        <p:spPr bwMode="auto">
          <a:xfrm>
            <a:off x="568526" y="3852153"/>
            <a:ext cx="9718474" cy="5772225"/>
          </a:xfrm>
          <a:prstGeom prst="rect">
            <a:avLst/>
          </a:prstGeom>
          <a:solidFill>
            <a:srgbClr val="1E27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l" defTabSz="250825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dirty="0" smtClean="0">
              <a:ln>
                <a:noFill/>
              </a:ln>
              <a:solidFill>
                <a:schemeClr val="bg1"/>
              </a:solidFill>
              <a:effectLst/>
              <a:latin typeface="Arial" panose="020B0604020202020204" pitchFamily="34" charset="0"/>
            </a:endParaRPr>
          </a:p>
        </p:txBody>
      </p:sp>
      <p:sp>
        <p:nvSpPr>
          <p:cNvPr id="14" name="矩形 13"/>
          <p:cNvSpPr/>
          <p:nvPr/>
        </p:nvSpPr>
        <p:spPr bwMode="auto">
          <a:xfrm>
            <a:off x="11066834" y="3871611"/>
            <a:ext cx="9690911" cy="5752767"/>
          </a:xfrm>
          <a:prstGeom prst="rect">
            <a:avLst/>
          </a:prstGeom>
          <a:solidFill>
            <a:srgbClr val="1E27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endParaRPr kumimoji="0" lang="zh-CN" altLang="en-US" sz="4900" b="0" i="0" u="none" strike="noStrike" cap="none" normalizeH="0" baseline="0" smtClean="0">
              <a:ln>
                <a:noFill/>
              </a:ln>
              <a:solidFill>
                <a:schemeClr val="tx1"/>
              </a:solidFill>
              <a:effectLst/>
              <a:latin typeface="Arial" panose="020B0604020202020204" pitchFamily="34" charset="0"/>
            </a:endParaRPr>
          </a:p>
        </p:txBody>
      </p:sp>
      <p:sp>
        <p:nvSpPr>
          <p:cNvPr id="30" name="五边形 29"/>
          <p:cNvSpPr/>
          <p:nvPr/>
        </p:nvSpPr>
        <p:spPr bwMode="auto">
          <a:xfrm>
            <a:off x="-13510" y="9535803"/>
            <a:ext cx="10739336" cy="797668"/>
          </a:xfrm>
          <a:prstGeom prst="homePlate">
            <a:avLst/>
          </a:prstGeom>
          <a:solidFill>
            <a:srgbClr val="F5EBDA"/>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r>
              <a:rPr kumimoji="0" lang="en-US" altLang="zh-CN" sz="4900" b="1" i="0" u="none" strike="noStrike" cap="none" normalizeH="0" baseline="0" dirty="0" smtClean="0">
                <a:ln>
                  <a:noFill/>
                </a:ln>
                <a:solidFill>
                  <a:schemeClr val="tx1"/>
                </a:solidFill>
                <a:effectLst/>
                <a:latin typeface="Arial" panose="020B0604020202020204" pitchFamily="34" charset="0"/>
              </a:rPr>
              <a:t>MOTIVATION</a:t>
            </a:r>
            <a:endParaRPr kumimoji="0" lang="zh-CN" altLang="en-US" sz="4900" b="1" i="0" u="none" strike="noStrike" cap="none" normalizeH="0" baseline="0" dirty="0" smtClean="0">
              <a:ln>
                <a:noFill/>
              </a:ln>
              <a:solidFill>
                <a:schemeClr val="tx1"/>
              </a:solidFill>
              <a:effectLst/>
              <a:latin typeface="Arial" panose="020B0604020202020204" pitchFamily="34" charset="0"/>
            </a:endParaRPr>
          </a:p>
        </p:txBody>
      </p:sp>
      <p:sp>
        <p:nvSpPr>
          <p:cNvPr id="31" name="燕尾形 30"/>
          <p:cNvSpPr/>
          <p:nvPr/>
        </p:nvSpPr>
        <p:spPr bwMode="auto">
          <a:xfrm>
            <a:off x="10739336" y="9555258"/>
            <a:ext cx="10656989" cy="797668"/>
          </a:xfrm>
          <a:prstGeom prst="chevron">
            <a:avLst/>
          </a:prstGeom>
          <a:solidFill>
            <a:srgbClr val="F5EBDA"/>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endParaRPr kumimoji="0" lang="zh-CN" altLang="en-US" sz="4900" b="1" i="0" u="none" strike="noStrike" cap="none" normalizeH="0" baseline="0" dirty="0" smtClean="0">
              <a:ln>
                <a:noFill/>
              </a:ln>
              <a:solidFill>
                <a:schemeClr val="tx1"/>
              </a:solidFill>
              <a:effectLst/>
              <a:latin typeface="Arial" panose="020B0604020202020204" pitchFamily="34" charset="0"/>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3686" y="144737"/>
            <a:ext cx="4572000" cy="3429000"/>
          </a:xfrm>
          <a:prstGeom prst="rect">
            <a:avLst/>
          </a:prstGeom>
        </p:spPr>
      </p:pic>
      <p:sp>
        <p:nvSpPr>
          <p:cNvPr id="20" name="文本框 19"/>
          <p:cNvSpPr txBox="1"/>
          <p:nvPr/>
        </p:nvSpPr>
        <p:spPr>
          <a:xfrm>
            <a:off x="931731" y="4153808"/>
            <a:ext cx="9355268" cy="4832092"/>
          </a:xfrm>
          <a:prstGeom prst="rect">
            <a:avLst/>
          </a:prstGeom>
          <a:noFill/>
        </p:spPr>
        <p:txBody>
          <a:bodyPr wrap="square" rtlCol="0">
            <a:spAutoFit/>
          </a:bodyPr>
          <a:lstStyle/>
          <a:p>
            <a:pPr algn="l"/>
            <a:r>
              <a:rPr lang="en-US" altLang="zh-CN" sz="2200" dirty="0">
                <a:solidFill>
                  <a:schemeClr val="bg1"/>
                </a:solidFill>
              </a:rPr>
              <a:t>Memes are widely abused to publish and conceal offensive contents. </a:t>
            </a:r>
            <a:r>
              <a:rPr lang="en-US" altLang="zh-CN" sz="2200" dirty="0" smtClean="0">
                <a:solidFill>
                  <a:schemeClr val="bg1"/>
                </a:solidFill>
              </a:rPr>
              <a:t>Traditional </a:t>
            </a:r>
            <a:r>
              <a:rPr lang="en-US" altLang="zh-CN" sz="2200" dirty="0">
                <a:solidFill>
                  <a:schemeClr val="bg1"/>
                </a:solidFill>
              </a:rPr>
              <a:t>unimodal sentiment analysis machine learning models will fail to i</a:t>
            </a:r>
            <a:r>
              <a:rPr lang="en-US" altLang="zh-CN" sz="2200" dirty="0" smtClean="0">
                <a:solidFill>
                  <a:schemeClr val="bg1"/>
                </a:solidFill>
              </a:rPr>
              <a:t>dentify </a:t>
            </a:r>
            <a:r>
              <a:rPr lang="en-US" altLang="zh-CN" sz="2200" dirty="0">
                <a:solidFill>
                  <a:schemeClr val="bg1"/>
                </a:solidFill>
              </a:rPr>
              <a:t>them, because the images and texts may not be offensive separately. </a:t>
            </a:r>
            <a:endParaRPr lang="en-US" altLang="zh-CN" sz="2200" dirty="0">
              <a:solidFill>
                <a:schemeClr val="bg1"/>
              </a:solidFill>
            </a:endParaRPr>
          </a:p>
          <a:p>
            <a:pPr algn="l"/>
            <a:endParaRPr lang="en-US" altLang="zh-CN" sz="2200" dirty="0" smtClean="0">
              <a:solidFill>
                <a:schemeClr val="bg1"/>
              </a:solidFill>
            </a:endParaRPr>
          </a:p>
          <a:p>
            <a:pPr algn="l"/>
            <a:r>
              <a:rPr lang="en-US" altLang="zh-CN" sz="2200" dirty="0" smtClean="0">
                <a:solidFill>
                  <a:schemeClr val="bg1"/>
                </a:solidFill>
              </a:rPr>
              <a:t>Very </a:t>
            </a:r>
            <a:r>
              <a:rPr lang="en-US" altLang="zh-CN" sz="2200" dirty="0">
                <a:solidFill>
                  <a:schemeClr val="bg1"/>
                </a:solidFill>
              </a:rPr>
              <a:t>recently, a self-supervised contrastive model named CLIP was trained on h</a:t>
            </a:r>
            <a:r>
              <a:rPr lang="en-US" altLang="zh-CN" sz="2200" dirty="0" smtClean="0">
                <a:solidFill>
                  <a:schemeClr val="bg1"/>
                </a:solidFill>
              </a:rPr>
              <a:t>igh-volume </a:t>
            </a:r>
            <a:r>
              <a:rPr lang="en-US" altLang="zh-CN" sz="2200" dirty="0">
                <a:solidFill>
                  <a:schemeClr val="bg1"/>
                </a:solidFill>
              </a:rPr>
              <a:t>unannotated images on the Internet. </a:t>
            </a:r>
            <a:endParaRPr lang="en-US" altLang="zh-CN" sz="2200" dirty="0" smtClean="0">
              <a:solidFill>
                <a:schemeClr val="bg1"/>
              </a:solidFill>
            </a:endParaRPr>
          </a:p>
          <a:p>
            <a:pPr algn="l"/>
            <a:endParaRPr lang="en-US" altLang="zh-CN" sz="2200" dirty="0">
              <a:solidFill>
                <a:schemeClr val="bg1"/>
              </a:solidFill>
            </a:endParaRPr>
          </a:p>
          <a:p>
            <a:pPr algn="l"/>
            <a:r>
              <a:rPr lang="en-US" altLang="zh-CN" sz="2200" dirty="0">
                <a:solidFill>
                  <a:schemeClr val="bg1"/>
                </a:solidFill>
              </a:rPr>
              <a:t>This SURF project leveraged and extended CLIP to perform multimodal </a:t>
            </a:r>
            <a:r>
              <a:rPr lang="en-US" altLang="zh-CN" sz="2200" dirty="0" smtClean="0">
                <a:solidFill>
                  <a:schemeClr val="bg1"/>
                </a:solidFill>
              </a:rPr>
              <a:t>prediction</a:t>
            </a:r>
            <a:r>
              <a:rPr lang="en-US" altLang="zh-CN" sz="2200" dirty="0">
                <a:solidFill>
                  <a:schemeClr val="bg1"/>
                </a:solidFill>
              </a:rPr>
              <a:t>. We combined it with a customized UNITER, a multimodal </a:t>
            </a:r>
            <a:r>
              <a:rPr lang="en-US" altLang="zh-CN" sz="2200" dirty="0" smtClean="0">
                <a:solidFill>
                  <a:schemeClr val="bg1"/>
                </a:solidFill>
              </a:rPr>
              <a:t>vision-language </a:t>
            </a:r>
            <a:r>
              <a:rPr lang="en-US" altLang="zh-CN" sz="2200" dirty="0">
                <a:solidFill>
                  <a:schemeClr val="bg1"/>
                </a:solidFill>
              </a:rPr>
              <a:t>model, to achieve high prediction accuracy on Facebook Hateful </a:t>
            </a:r>
            <a:r>
              <a:rPr lang="en-US" altLang="zh-CN" sz="2200" dirty="0" smtClean="0">
                <a:solidFill>
                  <a:schemeClr val="bg1"/>
                </a:solidFill>
              </a:rPr>
              <a:t>Memes </a:t>
            </a:r>
            <a:r>
              <a:rPr lang="en-US" altLang="zh-CN" sz="2200" dirty="0">
                <a:solidFill>
                  <a:schemeClr val="bg1"/>
                </a:solidFill>
              </a:rPr>
              <a:t>Challenge dataset. A detection website was also built to showcase our </a:t>
            </a:r>
            <a:endParaRPr lang="en-US" altLang="zh-CN" sz="2200" dirty="0">
              <a:solidFill>
                <a:schemeClr val="bg1"/>
              </a:solidFill>
            </a:endParaRPr>
          </a:p>
          <a:p>
            <a:pPr algn="l"/>
            <a:r>
              <a:rPr lang="en-US" altLang="zh-CN" sz="2200" dirty="0">
                <a:solidFill>
                  <a:schemeClr val="bg1"/>
                </a:solidFill>
              </a:rPr>
              <a:t>entire framework.</a:t>
            </a:r>
            <a:endParaRPr lang="en-US" altLang="zh-CN" sz="2200" dirty="0">
              <a:solidFill>
                <a:schemeClr val="bg1"/>
              </a:solidFill>
            </a:endParaRPr>
          </a:p>
        </p:txBody>
      </p:sp>
      <p:pic>
        <p:nvPicPr>
          <p:cNvPr id="24" name="图片 23"/>
          <p:cNvPicPr>
            <a:picLocks noChangeAspect="1"/>
          </p:cNvPicPr>
          <p:nvPr/>
        </p:nvPicPr>
        <p:blipFill>
          <a:blip r:embed="rId2"/>
          <a:stretch>
            <a:fillRect/>
          </a:stretch>
        </p:blipFill>
        <p:spPr>
          <a:xfrm>
            <a:off x="931731" y="14125888"/>
            <a:ext cx="5743645" cy="3214415"/>
          </a:xfrm>
          <a:prstGeom prst="rect">
            <a:avLst/>
          </a:prstGeom>
        </p:spPr>
      </p:pic>
      <p:sp>
        <p:nvSpPr>
          <p:cNvPr id="47" name="矩形 46"/>
          <p:cNvSpPr/>
          <p:nvPr/>
        </p:nvSpPr>
        <p:spPr bwMode="auto">
          <a:xfrm>
            <a:off x="505837" y="18190596"/>
            <a:ext cx="9507703" cy="10953471"/>
          </a:xfrm>
          <a:prstGeom prst="rect">
            <a:avLst/>
          </a:prstGeom>
          <a:solidFill>
            <a:srgbClr val="1E276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2508250" rtl="0" eaLnBrk="1" fontAlgn="base" latinLnBrk="0" hangingPunct="1">
              <a:lnSpc>
                <a:spcPct val="100000"/>
              </a:lnSpc>
              <a:spcBef>
                <a:spcPct val="0"/>
              </a:spcBef>
              <a:spcAft>
                <a:spcPct val="0"/>
              </a:spcAft>
              <a:buClrTx/>
              <a:buSzTx/>
              <a:buFontTx/>
              <a:buNone/>
            </a:pPr>
            <a:endParaRPr kumimoji="0" lang="zh-CN" altLang="en-US" sz="4900" b="0" i="0" u="none" strike="noStrike" cap="none" normalizeH="0" baseline="0" smtClean="0">
              <a:ln>
                <a:noFill/>
              </a:ln>
              <a:solidFill>
                <a:schemeClr val="tx1"/>
              </a:solidFill>
              <a:effectLst/>
              <a:latin typeface="Arial" panose="020B0604020202020204" pitchFamily="34" charset="0"/>
            </a:endParaRPr>
          </a:p>
        </p:txBody>
      </p:sp>
      <p:sp>
        <p:nvSpPr>
          <p:cNvPr id="39" name="文本框 38"/>
          <p:cNvSpPr txBox="1"/>
          <p:nvPr/>
        </p:nvSpPr>
        <p:spPr>
          <a:xfrm>
            <a:off x="15035955" y="1520908"/>
            <a:ext cx="6258770" cy="1323439"/>
          </a:xfrm>
          <a:prstGeom prst="rect">
            <a:avLst/>
          </a:prstGeom>
          <a:noFill/>
        </p:spPr>
        <p:txBody>
          <a:bodyPr wrap="square" rtlCol="0">
            <a:spAutoFit/>
          </a:bodyPr>
          <a:lstStyle/>
          <a:p>
            <a:pPr algn="l"/>
            <a:r>
              <a:rPr lang="en-US" altLang="zh-CN" sz="2000" dirty="0">
                <a:solidFill>
                  <a:schemeClr val="bg1"/>
                </a:solidFill>
              </a:rPr>
              <a:t>SURF Members: Dian Jiao, </a:t>
            </a:r>
            <a:r>
              <a:rPr lang="en-US" altLang="zh-CN" sz="2000" dirty="0" err="1">
                <a:solidFill>
                  <a:schemeClr val="bg1"/>
                </a:solidFill>
              </a:rPr>
              <a:t>Jingyang</a:t>
            </a:r>
            <a:r>
              <a:rPr lang="en-US" altLang="zh-CN" sz="2000" dirty="0">
                <a:solidFill>
                  <a:schemeClr val="bg1"/>
                </a:solidFill>
              </a:rPr>
              <a:t> Min, Kai Shen, </a:t>
            </a:r>
            <a:r>
              <a:rPr lang="en-US" altLang="zh-CN" sz="2000" dirty="0" err="1">
                <a:solidFill>
                  <a:schemeClr val="bg1"/>
                </a:solidFill>
              </a:rPr>
              <a:t>Lihan</a:t>
            </a:r>
            <a:r>
              <a:rPr lang="en-US" altLang="zh-CN" sz="2000" dirty="0">
                <a:solidFill>
                  <a:schemeClr val="bg1"/>
                </a:solidFill>
              </a:rPr>
              <a:t> Zhao, </a:t>
            </a:r>
            <a:r>
              <a:rPr lang="en-US" altLang="zh-CN" sz="2000" dirty="0" err="1">
                <a:solidFill>
                  <a:schemeClr val="bg1"/>
                </a:solidFill>
              </a:rPr>
              <a:t>Mingzhi</a:t>
            </a:r>
            <a:r>
              <a:rPr lang="en-US" altLang="zh-CN" sz="2000" dirty="0">
                <a:solidFill>
                  <a:schemeClr val="bg1"/>
                </a:solidFill>
              </a:rPr>
              <a:t> Gao, </a:t>
            </a:r>
            <a:r>
              <a:rPr lang="en-US" altLang="zh-CN" sz="2000" dirty="0" err="1">
                <a:solidFill>
                  <a:schemeClr val="bg1"/>
                </a:solidFill>
              </a:rPr>
              <a:t>Yuxin</a:t>
            </a:r>
            <a:r>
              <a:rPr lang="en-US" altLang="zh-CN" sz="2000" dirty="0">
                <a:solidFill>
                  <a:schemeClr val="bg1"/>
                </a:solidFill>
              </a:rPr>
              <a:t> Ding, </a:t>
            </a:r>
            <a:r>
              <a:rPr lang="en-US" altLang="zh-CN" sz="2000" dirty="0" err="1">
                <a:solidFill>
                  <a:schemeClr val="bg1"/>
                </a:solidFill>
              </a:rPr>
              <a:t>Ziling</a:t>
            </a:r>
            <a:r>
              <a:rPr lang="en-US" altLang="zh-CN" sz="2000" dirty="0">
                <a:solidFill>
                  <a:schemeClr val="bg1"/>
                </a:solidFill>
              </a:rPr>
              <a:t> </a:t>
            </a:r>
            <a:r>
              <a:rPr lang="en-US" altLang="zh-CN" sz="2000" dirty="0" smtClean="0">
                <a:solidFill>
                  <a:schemeClr val="bg1"/>
                </a:solidFill>
              </a:rPr>
              <a:t>Dong</a:t>
            </a:r>
            <a:endParaRPr lang="en-US" altLang="zh-CN" sz="2000" dirty="0" smtClean="0">
              <a:solidFill>
                <a:schemeClr val="bg1"/>
              </a:solidFill>
            </a:endParaRPr>
          </a:p>
          <a:p>
            <a:pPr algn="l"/>
            <a:r>
              <a:rPr lang="en-US" altLang="zh-CN" sz="2000" dirty="0">
                <a:solidFill>
                  <a:schemeClr val="bg1"/>
                </a:solidFill>
              </a:rPr>
              <a:t>SURF Supervisors: Erick </a:t>
            </a:r>
            <a:r>
              <a:rPr lang="en-US" altLang="zh-CN" sz="2000" dirty="0" err="1">
                <a:solidFill>
                  <a:schemeClr val="bg1"/>
                </a:solidFill>
              </a:rPr>
              <a:t>Purwanto</a:t>
            </a:r>
            <a:r>
              <a:rPr lang="en-US" altLang="zh-CN" sz="2000" dirty="0">
                <a:solidFill>
                  <a:schemeClr val="bg1"/>
                </a:solidFill>
              </a:rPr>
              <a:t>, </a:t>
            </a:r>
            <a:r>
              <a:rPr lang="en-US" altLang="zh-CN" sz="2000" dirty="0" err="1">
                <a:solidFill>
                  <a:schemeClr val="bg1"/>
                </a:solidFill>
              </a:rPr>
              <a:t>Jianjun</a:t>
            </a:r>
            <a:r>
              <a:rPr lang="en-US" altLang="zh-CN" sz="2000" dirty="0">
                <a:solidFill>
                  <a:schemeClr val="bg1"/>
                </a:solidFill>
              </a:rPr>
              <a:t> </a:t>
            </a:r>
            <a:r>
              <a:rPr lang="en-US" altLang="zh-CN" sz="2000" dirty="0" smtClean="0">
                <a:solidFill>
                  <a:schemeClr val="bg1"/>
                </a:solidFill>
              </a:rPr>
              <a:t>Chen</a:t>
            </a:r>
            <a:endParaRPr lang="en-US" altLang="zh-CN" sz="2000" dirty="0" smtClean="0">
              <a:solidFill>
                <a:schemeClr val="bg1"/>
              </a:solidFill>
            </a:endParaRPr>
          </a:p>
          <a:p>
            <a:pPr algn="l"/>
            <a:r>
              <a:rPr lang="en-US" altLang="zh-CN" sz="2000" dirty="0">
                <a:solidFill>
                  <a:schemeClr val="bg1"/>
                </a:solidFill>
              </a:rPr>
              <a:t>SURF No: 2021051 </a:t>
            </a:r>
            <a:endParaRPr lang="zh-CN" altLang="en-US" sz="2000" dirty="0">
              <a:solidFill>
                <a:schemeClr val="bg1"/>
              </a:solidFill>
            </a:endParaRPr>
          </a:p>
        </p:txBody>
      </p:sp>
      <p:pic>
        <p:nvPicPr>
          <p:cNvPr id="26" name="图片 25"/>
          <p:cNvPicPr>
            <a:picLocks noChangeAspect="1"/>
          </p:cNvPicPr>
          <p:nvPr/>
        </p:nvPicPr>
        <p:blipFill>
          <a:blip r:embed="rId3"/>
          <a:stretch>
            <a:fillRect/>
          </a:stretch>
        </p:blipFill>
        <p:spPr>
          <a:xfrm>
            <a:off x="6675195" y="9161717"/>
            <a:ext cx="8741989" cy="8849916"/>
          </a:xfrm>
          <a:prstGeom prst="rect">
            <a:avLst/>
          </a:prstGeom>
        </p:spPr>
      </p:pic>
      <p:pic>
        <p:nvPicPr>
          <p:cNvPr id="45" name="图片 44"/>
          <p:cNvPicPr>
            <a:picLocks noChangeAspect="1"/>
          </p:cNvPicPr>
          <p:nvPr/>
        </p:nvPicPr>
        <p:blipFill>
          <a:blip r:embed="rId4"/>
          <a:stretch>
            <a:fillRect/>
          </a:stretch>
        </p:blipFill>
        <p:spPr>
          <a:xfrm>
            <a:off x="886876" y="18408679"/>
            <a:ext cx="8999669" cy="5078184"/>
          </a:xfrm>
          <a:prstGeom prst="rect">
            <a:avLst/>
          </a:prstGeom>
          <a:solidFill>
            <a:srgbClr val="F5EBDA"/>
          </a:solidFill>
        </p:spPr>
      </p:pic>
      <p:sp>
        <p:nvSpPr>
          <p:cNvPr id="46" name="文本框 45"/>
          <p:cNvSpPr txBox="1"/>
          <p:nvPr/>
        </p:nvSpPr>
        <p:spPr>
          <a:xfrm>
            <a:off x="853910" y="23580601"/>
            <a:ext cx="9052090" cy="5170646"/>
          </a:xfrm>
          <a:prstGeom prst="rect">
            <a:avLst/>
          </a:prstGeom>
          <a:noFill/>
        </p:spPr>
        <p:txBody>
          <a:bodyPr wrap="square" rtlCol="0">
            <a:spAutoFit/>
          </a:bodyPr>
          <a:lstStyle/>
          <a:p>
            <a:pPr algn="l"/>
            <a:r>
              <a:rPr lang="en-US" altLang="zh-CN" sz="2200" dirty="0">
                <a:solidFill>
                  <a:schemeClr val="bg1"/>
                </a:solidFill>
              </a:rPr>
              <a:t>CLIP is a model aims at are trained to predict a fixed set of predetermined object categories. Unlike the original CLIP, which is constructed by 3 </a:t>
            </a:r>
            <a:r>
              <a:rPr lang="en-US" altLang="zh-CN" sz="2200" dirty="0" smtClean="0">
                <a:solidFill>
                  <a:schemeClr val="bg1"/>
                </a:solidFill>
              </a:rPr>
              <a:t>parts:</a:t>
            </a:r>
            <a:endParaRPr lang="en-US" altLang="zh-CN" sz="2200" dirty="0" smtClean="0">
              <a:solidFill>
                <a:schemeClr val="bg1"/>
              </a:solidFill>
            </a:endParaRPr>
          </a:p>
          <a:p>
            <a:pPr marL="457200" indent="-457200" algn="l">
              <a:buAutoNum type="arabicPeriod"/>
            </a:pPr>
            <a:r>
              <a:rPr lang="en-US" altLang="zh-CN" sz="2200" dirty="0" smtClean="0">
                <a:solidFill>
                  <a:schemeClr val="bg1"/>
                </a:solidFill>
              </a:rPr>
              <a:t>Image </a:t>
            </a:r>
            <a:r>
              <a:rPr lang="en-US" altLang="zh-CN" sz="2200" dirty="0">
                <a:solidFill>
                  <a:schemeClr val="bg1"/>
                </a:solidFill>
              </a:rPr>
              <a:t>Encoder: ResNet50 is a variant of </a:t>
            </a:r>
            <a:r>
              <a:rPr lang="en-US" altLang="zh-CN" sz="2200" dirty="0" err="1">
                <a:solidFill>
                  <a:schemeClr val="bg1"/>
                </a:solidFill>
              </a:rPr>
              <a:t>ResNet</a:t>
            </a:r>
            <a:r>
              <a:rPr lang="en-US" altLang="zh-CN" sz="2200" dirty="0">
                <a:solidFill>
                  <a:schemeClr val="bg1"/>
                </a:solidFill>
              </a:rPr>
              <a:t> model which has 48 Convolution layers along with 1 </a:t>
            </a:r>
            <a:r>
              <a:rPr lang="en-US" altLang="zh-CN" sz="2200" dirty="0" err="1">
                <a:solidFill>
                  <a:schemeClr val="bg1"/>
                </a:solidFill>
              </a:rPr>
              <a:t>MaxPool</a:t>
            </a:r>
            <a:r>
              <a:rPr lang="en-US" altLang="zh-CN" sz="2200" dirty="0">
                <a:solidFill>
                  <a:schemeClr val="bg1"/>
                </a:solidFill>
              </a:rPr>
              <a:t> and 1 Average Pool layer. It has 3.8 x 10^9 Floating points operations. </a:t>
            </a:r>
            <a:endParaRPr lang="en-US" altLang="zh-CN" sz="2200" dirty="0" smtClean="0">
              <a:solidFill>
                <a:schemeClr val="bg1"/>
              </a:solidFill>
            </a:endParaRPr>
          </a:p>
          <a:p>
            <a:pPr marL="457200" indent="-457200" algn="l">
              <a:buAutoNum type="arabicPeriod"/>
            </a:pPr>
            <a:r>
              <a:rPr lang="en-US" altLang="zh-CN" sz="2200" dirty="0" smtClean="0">
                <a:solidFill>
                  <a:schemeClr val="bg1"/>
                </a:solidFill>
              </a:rPr>
              <a:t>Text </a:t>
            </a:r>
            <a:r>
              <a:rPr lang="en-US" altLang="zh-CN" sz="2200" dirty="0">
                <a:solidFill>
                  <a:schemeClr val="bg1"/>
                </a:solidFill>
              </a:rPr>
              <a:t>encoder: We use captions on the memes as the input for text encoder with normalizations. </a:t>
            </a:r>
            <a:endParaRPr lang="en-US" altLang="zh-CN" sz="2200" dirty="0" smtClean="0">
              <a:solidFill>
                <a:schemeClr val="bg1"/>
              </a:solidFill>
            </a:endParaRPr>
          </a:p>
          <a:p>
            <a:pPr marL="457200" indent="-457200" algn="l">
              <a:buAutoNum type="arabicPeriod"/>
            </a:pPr>
            <a:r>
              <a:rPr lang="en-US" altLang="zh-CN" sz="2200" dirty="0" smtClean="0">
                <a:solidFill>
                  <a:schemeClr val="bg1"/>
                </a:solidFill>
              </a:rPr>
              <a:t>FC </a:t>
            </a:r>
            <a:r>
              <a:rPr lang="en-US" altLang="zh-CN" sz="2200" dirty="0">
                <a:solidFill>
                  <a:schemeClr val="bg1"/>
                </a:solidFill>
              </a:rPr>
              <a:t>layers: Fully Connected layers in a neural networks are those layers where all the inputs from one layer are connected to every activation unit of the next layer. </a:t>
            </a:r>
            <a:endParaRPr lang="en-US" altLang="zh-CN" sz="2200" dirty="0" smtClean="0">
              <a:solidFill>
                <a:schemeClr val="bg1"/>
              </a:solidFill>
            </a:endParaRPr>
          </a:p>
          <a:p>
            <a:pPr marL="457200" indent="-457200" algn="l">
              <a:buAutoNum type="arabicPeriod"/>
            </a:pPr>
            <a:endParaRPr lang="en-US" altLang="zh-CN" sz="2200" dirty="0">
              <a:solidFill>
                <a:schemeClr val="bg1"/>
              </a:solidFill>
            </a:endParaRPr>
          </a:p>
          <a:p>
            <a:pPr algn="l"/>
            <a:r>
              <a:rPr lang="en-US" altLang="zh-CN" sz="2200" dirty="0" smtClean="0">
                <a:solidFill>
                  <a:schemeClr val="bg1"/>
                </a:solidFill>
              </a:rPr>
              <a:t>We </a:t>
            </a:r>
            <a:r>
              <a:rPr lang="en-US" altLang="zh-CN" sz="2200" dirty="0">
                <a:solidFill>
                  <a:schemeClr val="bg1"/>
                </a:solidFill>
              </a:rPr>
              <a:t>improved it by </a:t>
            </a:r>
            <a:endParaRPr lang="en-US" altLang="zh-CN" sz="2200" dirty="0" smtClean="0">
              <a:solidFill>
                <a:schemeClr val="bg1"/>
              </a:solidFill>
            </a:endParaRPr>
          </a:p>
          <a:p>
            <a:pPr marL="457200" indent="-457200" algn="l">
              <a:buFont typeface="+mj-lt"/>
              <a:buAutoNum type="arabicPeriod"/>
            </a:pPr>
            <a:r>
              <a:rPr lang="en-US" altLang="zh-CN" sz="2200" dirty="0" smtClean="0">
                <a:solidFill>
                  <a:schemeClr val="bg1"/>
                </a:solidFill>
              </a:rPr>
              <a:t>Solve </a:t>
            </a:r>
            <a:r>
              <a:rPr lang="en-US" altLang="zh-CN" sz="2200" dirty="0">
                <a:solidFill>
                  <a:schemeClr val="bg1"/>
                </a:solidFill>
              </a:rPr>
              <a:t>problems by multimodal fusion with image and text inputs. </a:t>
            </a:r>
            <a:endParaRPr lang="en-US" altLang="zh-CN" sz="2200" dirty="0" smtClean="0">
              <a:solidFill>
                <a:schemeClr val="bg1"/>
              </a:solidFill>
            </a:endParaRPr>
          </a:p>
          <a:p>
            <a:pPr marL="457200" indent="-457200" algn="l">
              <a:buAutoNum type="arabicPeriod"/>
            </a:pPr>
            <a:r>
              <a:rPr lang="en-US" altLang="zh-CN" sz="2200" dirty="0" smtClean="0">
                <a:solidFill>
                  <a:schemeClr val="bg1"/>
                </a:solidFill>
              </a:rPr>
              <a:t>Replace </a:t>
            </a:r>
            <a:r>
              <a:rPr lang="en-US" altLang="zh-CN" sz="2200" dirty="0">
                <a:solidFill>
                  <a:schemeClr val="bg1"/>
                </a:solidFill>
              </a:rPr>
              <a:t>the transformer layers by 3 Fully-Connected Layers</a:t>
            </a:r>
            <a:endParaRPr lang="zh-CN" altLang="en-US" sz="2200" dirty="0">
              <a:solidFill>
                <a:schemeClr val="bg1"/>
              </a:solidFill>
            </a:endParaRPr>
          </a:p>
        </p:txBody>
      </p:sp>
      <p:sp>
        <p:nvSpPr>
          <p:cNvPr id="49" name="文本框 48"/>
          <p:cNvSpPr txBox="1"/>
          <p:nvPr/>
        </p:nvSpPr>
        <p:spPr>
          <a:xfrm>
            <a:off x="11556460" y="18561009"/>
            <a:ext cx="8891080" cy="3477875"/>
          </a:xfrm>
          <a:prstGeom prst="rect">
            <a:avLst/>
          </a:prstGeom>
          <a:noFill/>
        </p:spPr>
        <p:txBody>
          <a:bodyPr wrap="square" rtlCol="0">
            <a:spAutoFit/>
          </a:bodyPr>
          <a:lstStyle/>
          <a:p>
            <a:pPr algn="l"/>
            <a:r>
              <a:rPr lang="en-US" altLang="zh-CN" sz="2200" dirty="0">
                <a:solidFill>
                  <a:schemeClr val="bg1"/>
                </a:solidFill>
              </a:rPr>
              <a:t>Results implies that the new ensemble model of CLIP and UNITER, can </a:t>
            </a:r>
            <a:r>
              <a:rPr lang="en-US" altLang="zh-CN" sz="2200" dirty="0" smtClean="0">
                <a:solidFill>
                  <a:schemeClr val="bg1"/>
                </a:solidFill>
              </a:rPr>
              <a:t>achieve </a:t>
            </a:r>
            <a:r>
              <a:rPr lang="en-US" altLang="zh-CN" sz="2200" dirty="0">
                <a:solidFill>
                  <a:schemeClr val="bg1"/>
                </a:solidFill>
              </a:rPr>
              <a:t>an accuracy of 74.21%, which is much higher than the original </a:t>
            </a:r>
            <a:r>
              <a:rPr lang="en-US" altLang="zh-CN" sz="2200" dirty="0" err="1" smtClean="0">
                <a:solidFill>
                  <a:schemeClr val="bg1"/>
                </a:solidFill>
              </a:rPr>
              <a:t>VilBERT</a:t>
            </a:r>
            <a:r>
              <a:rPr lang="en-US" altLang="zh-CN" sz="2200" dirty="0" smtClean="0">
                <a:solidFill>
                  <a:schemeClr val="bg1"/>
                </a:solidFill>
              </a:rPr>
              <a:t> </a:t>
            </a:r>
            <a:r>
              <a:rPr lang="en-US" altLang="zh-CN" sz="2200" dirty="0">
                <a:solidFill>
                  <a:schemeClr val="bg1"/>
                </a:solidFill>
              </a:rPr>
              <a:t>(65.27%). The multimodal classifier combining image and text can </a:t>
            </a:r>
            <a:r>
              <a:rPr lang="en-US" altLang="zh-CN" sz="2200" dirty="0" smtClean="0">
                <a:solidFill>
                  <a:schemeClr val="bg1"/>
                </a:solidFill>
              </a:rPr>
              <a:t>achieve good performance </a:t>
            </a:r>
            <a:r>
              <a:rPr lang="en-US" altLang="zh-CN" sz="2200" dirty="0">
                <a:solidFill>
                  <a:schemeClr val="bg1"/>
                </a:solidFill>
              </a:rPr>
              <a:t>on the hateful memes dataset</a:t>
            </a:r>
            <a:r>
              <a:rPr lang="en-US" altLang="zh-CN" sz="2200" dirty="0" smtClean="0">
                <a:solidFill>
                  <a:schemeClr val="bg1"/>
                </a:solidFill>
              </a:rPr>
              <a:t>.</a:t>
            </a:r>
            <a:endParaRPr lang="en-US" altLang="zh-CN" sz="2200" dirty="0" smtClean="0">
              <a:solidFill>
                <a:schemeClr val="bg1"/>
              </a:solidFill>
            </a:endParaRPr>
          </a:p>
          <a:p>
            <a:pPr algn="l"/>
            <a:endParaRPr lang="en-US" altLang="zh-CN" sz="2200" dirty="0">
              <a:solidFill>
                <a:schemeClr val="bg1"/>
              </a:solidFill>
            </a:endParaRPr>
          </a:p>
          <a:p>
            <a:pPr algn="l"/>
            <a:r>
              <a:rPr lang="en-US" altLang="zh-CN" sz="2200" dirty="0">
                <a:solidFill>
                  <a:schemeClr val="bg1"/>
                </a:solidFill>
              </a:rPr>
              <a:t>The </a:t>
            </a:r>
            <a:r>
              <a:rPr lang="en-US" altLang="zh-CN" sz="2200" dirty="0" err="1">
                <a:solidFill>
                  <a:schemeClr val="bg1"/>
                </a:solidFill>
              </a:rPr>
              <a:t>apperance</a:t>
            </a:r>
            <a:r>
              <a:rPr lang="en-US" altLang="zh-CN" sz="2200" dirty="0">
                <a:solidFill>
                  <a:schemeClr val="bg1"/>
                </a:solidFill>
              </a:rPr>
              <a:t> of our application is shown (</a:t>
            </a:r>
            <a:r>
              <a:rPr lang="en-US" altLang="zh-CN" sz="2200" dirty="0" smtClean="0">
                <a:solidFill>
                  <a:schemeClr val="bg1"/>
                </a:solidFill>
              </a:rPr>
              <a:t>above, below</a:t>
            </a:r>
            <a:r>
              <a:rPr lang="en-US" altLang="zh-CN" sz="2200" dirty="0">
                <a:solidFill>
                  <a:schemeClr val="bg1"/>
                </a:solidFill>
              </a:rPr>
              <a:t>, on the left, on the </a:t>
            </a:r>
            <a:r>
              <a:rPr lang="en-US" altLang="zh-CN" sz="2200" dirty="0" smtClean="0">
                <a:solidFill>
                  <a:schemeClr val="bg1"/>
                </a:solidFill>
              </a:rPr>
              <a:t>right</a:t>
            </a:r>
            <a:r>
              <a:rPr lang="en-US" altLang="zh-CN" sz="2200" dirty="0">
                <a:solidFill>
                  <a:schemeClr val="bg1"/>
                </a:solidFill>
              </a:rPr>
              <a:t>). Users can drag images to the main window or click the window to </a:t>
            </a:r>
            <a:r>
              <a:rPr lang="en-US" altLang="zh-CN" sz="2200" dirty="0" smtClean="0">
                <a:solidFill>
                  <a:schemeClr val="bg1"/>
                </a:solidFill>
              </a:rPr>
              <a:t>select </a:t>
            </a:r>
            <a:r>
              <a:rPr lang="en-US" altLang="zh-CN" sz="2200" dirty="0">
                <a:solidFill>
                  <a:schemeClr val="bg1"/>
                </a:solidFill>
              </a:rPr>
              <a:t>one from local directory. After clicking the submit button and waiting </a:t>
            </a:r>
            <a:r>
              <a:rPr lang="en-US" altLang="zh-CN" sz="2200" dirty="0" smtClean="0">
                <a:solidFill>
                  <a:schemeClr val="bg1"/>
                </a:solidFill>
              </a:rPr>
              <a:t>for </a:t>
            </a:r>
            <a:r>
              <a:rPr lang="en-US" altLang="zh-CN" sz="2200" dirty="0">
                <a:solidFill>
                  <a:schemeClr val="bg1"/>
                </a:solidFill>
              </a:rPr>
              <a:t>a while, the prediction(hateful or non-hateful) with confidence will be </a:t>
            </a:r>
            <a:r>
              <a:rPr lang="en-US" altLang="zh-CN" sz="2200" dirty="0" smtClean="0">
                <a:solidFill>
                  <a:schemeClr val="bg1"/>
                </a:solidFill>
              </a:rPr>
              <a:t>displayed </a:t>
            </a:r>
            <a:r>
              <a:rPr lang="en-US" altLang="zh-CN" sz="2200" dirty="0">
                <a:solidFill>
                  <a:schemeClr val="bg1"/>
                </a:solidFill>
              </a:rPr>
              <a:t>below the window.</a:t>
            </a:r>
            <a:endParaRPr lang="zh-CN" altLang="en-US" sz="2200" dirty="0">
              <a:solidFill>
                <a:schemeClr val="bg1"/>
              </a:solidFill>
            </a:endParaRPr>
          </a:p>
        </p:txBody>
      </p:sp>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11435" y="22089684"/>
            <a:ext cx="7584329" cy="4321590"/>
          </a:xfrm>
          <a:prstGeom prst="rect">
            <a:avLst/>
          </a:prstGeom>
        </p:spPr>
      </p:pic>
      <p:sp>
        <p:nvSpPr>
          <p:cNvPr id="52" name="文本框 51"/>
          <p:cNvSpPr txBox="1"/>
          <p:nvPr/>
        </p:nvSpPr>
        <p:spPr>
          <a:xfrm>
            <a:off x="11544469" y="27371957"/>
            <a:ext cx="9046722" cy="1446550"/>
          </a:xfrm>
          <a:prstGeom prst="rect">
            <a:avLst/>
          </a:prstGeom>
          <a:noFill/>
        </p:spPr>
        <p:txBody>
          <a:bodyPr wrap="square" rtlCol="0">
            <a:spAutoFit/>
          </a:bodyPr>
          <a:lstStyle/>
          <a:p>
            <a:pPr algn="l"/>
            <a:r>
              <a:rPr lang="en-US" altLang="zh-CN" sz="2200" dirty="0">
                <a:solidFill>
                  <a:schemeClr val="bg1"/>
                </a:solidFill>
              </a:rPr>
              <a:t>We will explore the following additional contributions</a:t>
            </a:r>
            <a:r>
              <a:rPr lang="en-US" altLang="zh-CN" sz="2200" dirty="0" smtClean="0">
                <a:solidFill>
                  <a:schemeClr val="bg1"/>
                </a:solidFill>
              </a:rPr>
              <a:t>:</a:t>
            </a:r>
            <a:endParaRPr lang="en-US" altLang="zh-CN" sz="2200" dirty="0" smtClean="0">
              <a:solidFill>
                <a:schemeClr val="bg1"/>
              </a:solidFill>
            </a:endParaRPr>
          </a:p>
          <a:p>
            <a:pPr algn="l"/>
            <a:endParaRPr lang="en-US" altLang="zh-CN" sz="2200" dirty="0">
              <a:solidFill>
                <a:schemeClr val="bg1"/>
              </a:solidFill>
            </a:endParaRPr>
          </a:p>
          <a:p>
            <a:pPr algn="l"/>
            <a:r>
              <a:rPr lang="en-US" altLang="zh-CN" sz="2200" dirty="0">
                <a:solidFill>
                  <a:schemeClr val="bg1"/>
                </a:solidFill>
              </a:rPr>
              <a:t>1. Applying different embedders to encode text and </a:t>
            </a:r>
            <a:r>
              <a:rPr lang="en-US" altLang="zh-CN" sz="2200" dirty="0" smtClean="0">
                <a:solidFill>
                  <a:schemeClr val="bg1"/>
                </a:solidFill>
              </a:rPr>
              <a:t>image. </a:t>
            </a:r>
            <a:endParaRPr lang="en-US" altLang="zh-CN" sz="2200" dirty="0">
              <a:solidFill>
                <a:schemeClr val="bg1"/>
              </a:solidFill>
            </a:endParaRPr>
          </a:p>
          <a:p>
            <a:pPr algn="l"/>
            <a:r>
              <a:rPr lang="en-US" altLang="zh-CN" sz="2200" dirty="0">
                <a:solidFill>
                  <a:schemeClr val="bg1"/>
                </a:solidFill>
              </a:rPr>
              <a:t>2. Considering relationship between hatefulness, image and </a:t>
            </a:r>
            <a:r>
              <a:rPr lang="en-US" altLang="zh-CN" sz="2200" dirty="0" smtClean="0">
                <a:solidFill>
                  <a:schemeClr val="bg1"/>
                </a:solidFill>
              </a:rPr>
              <a:t>text.</a:t>
            </a:r>
            <a:endParaRPr lang="zh-CN" altLang="en-US" sz="2200" dirty="0">
              <a:solidFill>
                <a:schemeClr val="bg1"/>
              </a:solidFill>
            </a:endParaRPr>
          </a:p>
        </p:txBody>
      </p:sp>
      <p:sp>
        <p:nvSpPr>
          <p:cNvPr id="53" name="文本框 52"/>
          <p:cNvSpPr txBox="1"/>
          <p:nvPr/>
        </p:nvSpPr>
        <p:spPr>
          <a:xfrm>
            <a:off x="13468923" y="26624966"/>
            <a:ext cx="5350213" cy="707886"/>
          </a:xfrm>
          <a:prstGeom prst="rect">
            <a:avLst/>
          </a:prstGeom>
          <a:noFill/>
        </p:spPr>
        <p:txBody>
          <a:bodyPr wrap="square" rtlCol="0">
            <a:spAutoFit/>
          </a:bodyPr>
          <a:lstStyle/>
          <a:p>
            <a:r>
              <a:rPr lang="en-US" altLang="zh-CN" sz="4000" dirty="0" smtClean="0">
                <a:solidFill>
                  <a:srgbClr val="FEBD1F"/>
                </a:solidFill>
              </a:rPr>
              <a:t>FUTURE WORK</a:t>
            </a:r>
            <a:endParaRPr lang="zh-CN" altLang="en-US" sz="4000" dirty="0">
              <a:solidFill>
                <a:srgbClr val="FEBD1F"/>
              </a:solidFill>
            </a:endParaRPr>
          </a:p>
        </p:txBody>
      </p:sp>
      <p:sp>
        <p:nvSpPr>
          <p:cNvPr id="68" name="五边形 67"/>
          <p:cNvSpPr/>
          <p:nvPr/>
        </p:nvSpPr>
        <p:spPr bwMode="auto">
          <a:xfrm>
            <a:off x="11890" y="29019500"/>
            <a:ext cx="10713936" cy="1077879"/>
          </a:xfrm>
          <a:prstGeom prst="homePlate">
            <a:avLst/>
          </a:prstGeom>
          <a:solidFill>
            <a:srgbClr val="F5EBDA"/>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342900" indent="-342900" defTabSz="2508250">
              <a:buAutoNum type="arabicPeriod"/>
            </a:pPr>
            <a:r>
              <a:rPr lang="en-US" altLang="zh-CN" sz="1600" dirty="0" smtClean="0"/>
              <a:t>Radford</a:t>
            </a:r>
            <a:r>
              <a:rPr lang="en-US" altLang="zh-CN" sz="1600" dirty="0"/>
              <a:t>, A., Kim, J.W., </a:t>
            </a:r>
            <a:r>
              <a:rPr lang="en-US" altLang="zh-CN" sz="1600" dirty="0" err="1"/>
              <a:t>Hallacy</a:t>
            </a:r>
            <a:r>
              <a:rPr lang="en-US" altLang="zh-CN" sz="1600" dirty="0"/>
              <a:t>, C., Ramesh, A., Goh, G., Agarwal, S., </a:t>
            </a:r>
            <a:r>
              <a:rPr lang="en-US" altLang="zh-CN" sz="1600" dirty="0" err="1"/>
              <a:t>Sastry</a:t>
            </a:r>
            <a:r>
              <a:rPr lang="en-US" altLang="zh-CN" sz="1600" dirty="0"/>
              <a:t>, G.,  </a:t>
            </a:r>
            <a:r>
              <a:rPr lang="en-US" altLang="zh-CN" sz="1600" dirty="0" err="1" smtClean="0"/>
              <a:t>Askell</a:t>
            </a:r>
            <a:r>
              <a:rPr lang="en-US" altLang="zh-CN" sz="1600" dirty="0"/>
              <a:t>, A., </a:t>
            </a:r>
            <a:endParaRPr lang="en-US" altLang="zh-CN" sz="1600" dirty="0" smtClean="0"/>
          </a:p>
          <a:p>
            <a:pPr defTabSz="2508250"/>
            <a:r>
              <a:rPr lang="en-US" altLang="zh-CN" sz="1600" dirty="0" err="1" smtClean="0"/>
              <a:t>Mishkin</a:t>
            </a:r>
            <a:r>
              <a:rPr lang="en-US" altLang="zh-CN" sz="1600" dirty="0"/>
              <a:t>, P., Clark, J. and Krueger, G., 2021. Learning transferable visual models from natural language </a:t>
            </a:r>
            <a:endParaRPr lang="en-US" altLang="zh-CN" sz="1600" dirty="0" smtClean="0"/>
          </a:p>
          <a:p>
            <a:pPr defTabSz="2508250"/>
            <a:r>
              <a:rPr lang="en-US" altLang="zh-CN" sz="1600" dirty="0" smtClean="0"/>
              <a:t>supervision</a:t>
            </a:r>
            <a:r>
              <a:rPr lang="en-US" altLang="zh-CN" sz="1600" dirty="0"/>
              <a:t>. </a:t>
            </a:r>
            <a:r>
              <a:rPr lang="en-US" altLang="zh-CN" sz="1600" dirty="0" err="1" smtClean="0"/>
              <a:t>arXiv</a:t>
            </a:r>
            <a:r>
              <a:rPr lang="en-US" altLang="zh-CN" sz="1600" dirty="0" smtClean="0"/>
              <a:t> preprint </a:t>
            </a:r>
            <a:r>
              <a:rPr lang="en-US" altLang="zh-CN" sz="1600" dirty="0"/>
              <a:t>arXiv:2103.00020.</a:t>
            </a:r>
            <a:endParaRPr kumimoji="0" lang="zh-CN" altLang="en-US" sz="1600" i="0" u="none" strike="noStrike" cap="none" normalizeH="0" baseline="0" dirty="0" smtClean="0">
              <a:ln>
                <a:noFill/>
              </a:ln>
              <a:solidFill>
                <a:schemeClr val="tx1"/>
              </a:solidFill>
              <a:effectLst/>
            </a:endParaRPr>
          </a:p>
        </p:txBody>
      </p:sp>
      <p:sp>
        <p:nvSpPr>
          <p:cNvPr id="69" name="燕尾形 68"/>
          <p:cNvSpPr/>
          <p:nvPr/>
        </p:nvSpPr>
        <p:spPr bwMode="auto">
          <a:xfrm>
            <a:off x="10764736" y="29019500"/>
            <a:ext cx="10631589" cy="1077880"/>
          </a:xfrm>
          <a:prstGeom prst="chevron">
            <a:avLst/>
          </a:prstGeom>
          <a:solidFill>
            <a:srgbClr val="F5EBDA"/>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defTabSz="2508250"/>
            <a:r>
              <a:rPr lang="en-US" altLang="zh-CN" sz="1600" dirty="0" smtClean="0"/>
              <a:t>2. </a:t>
            </a:r>
            <a:r>
              <a:rPr lang="en-US" altLang="zh-CN" sz="1600" dirty="0" err="1" smtClean="0"/>
              <a:t>Kiela</a:t>
            </a:r>
            <a:r>
              <a:rPr lang="en-US" altLang="zh-CN" sz="1600" dirty="0"/>
              <a:t>, D., </a:t>
            </a:r>
            <a:r>
              <a:rPr lang="en-US" altLang="zh-CN" sz="1600" dirty="0" err="1"/>
              <a:t>Firooz</a:t>
            </a:r>
            <a:r>
              <a:rPr lang="en-US" altLang="zh-CN" sz="1600" dirty="0"/>
              <a:t>, H., Mohan, A., </a:t>
            </a:r>
            <a:r>
              <a:rPr lang="en-US" altLang="zh-CN" sz="1600" dirty="0" err="1"/>
              <a:t>Goswami</a:t>
            </a:r>
            <a:r>
              <a:rPr lang="en-US" altLang="zh-CN" sz="1600" dirty="0"/>
              <a:t>, V., Singh, A., </a:t>
            </a:r>
            <a:r>
              <a:rPr lang="en-US" altLang="zh-CN" sz="1600" dirty="0" err="1"/>
              <a:t>Ringshia</a:t>
            </a:r>
            <a:r>
              <a:rPr lang="en-US" altLang="zh-CN" sz="1600" dirty="0"/>
              <a:t>, P. and </a:t>
            </a:r>
            <a:r>
              <a:rPr lang="en-US" altLang="zh-CN" sz="1600" dirty="0" err="1"/>
              <a:t>Testuggine</a:t>
            </a:r>
            <a:r>
              <a:rPr lang="en-US" altLang="zh-CN" sz="1600" dirty="0"/>
              <a:t>, D., 2020. </a:t>
            </a:r>
            <a:endParaRPr lang="en-US" altLang="zh-CN" sz="1600" dirty="0" smtClean="0"/>
          </a:p>
          <a:p>
            <a:pPr defTabSz="2508250"/>
            <a:r>
              <a:rPr lang="en-US" altLang="zh-CN" sz="1600" dirty="0" smtClean="0"/>
              <a:t>The </a:t>
            </a:r>
            <a:r>
              <a:rPr lang="en-US" altLang="zh-CN" sz="1600" dirty="0"/>
              <a:t>hateful memes challenge: Detecting hate speech in multimodal memes. </a:t>
            </a:r>
            <a:r>
              <a:rPr lang="en-US" altLang="zh-CN" sz="1600" dirty="0" err="1"/>
              <a:t>arXiv</a:t>
            </a:r>
            <a:r>
              <a:rPr lang="en-US" altLang="zh-CN" sz="1600" dirty="0"/>
              <a:t> preprint arXiv:2005.04790. </a:t>
            </a:r>
            <a:endParaRPr lang="en-US" altLang="zh-CN" sz="1600" dirty="0" smtClean="0"/>
          </a:p>
          <a:p>
            <a:pPr defTabSz="2508250"/>
            <a:r>
              <a:rPr lang="en-US" altLang="zh-CN" sz="1600" dirty="0" smtClean="0"/>
              <a:t>    3</a:t>
            </a:r>
            <a:r>
              <a:rPr lang="en-US" altLang="zh-CN" sz="1600" dirty="0"/>
              <a:t>. </a:t>
            </a:r>
            <a:r>
              <a:rPr lang="en-US" altLang="zh-CN" sz="1600" dirty="0" err="1"/>
              <a:t>Lippe</a:t>
            </a:r>
            <a:r>
              <a:rPr lang="en-US" altLang="zh-CN" sz="1600" dirty="0"/>
              <a:t>, P., Holla, N., Chandra, S., </a:t>
            </a:r>
            <a:r>
              <a:rPr lang="en-US" altLang="zh-CN" sz="1600" dirty="0" err="1"/>
              <a:t>Rajamanickam</a:t>
            </a:r>
            <a:r>
              <a:rPr lang="en-US" altLang="zh-CN" sz="1600" dirty="0"/>
              <a:t>, S., Antoniou, G., </a:t>
            </a:r>
            <a:r>
              <a:rPr lang="en-US" altLang="zh-CN" sz="1600" dirty="0" err="1"/>
              <a:t>Shutova</a:t>
            </a:r>
            <a:r>
              <a:rPr lang="en-US" altLang="zh-CN" sz="1600" dirty="0"/>
              <a:t>, E., &amp; </a:t>
            </a:r>
            <a:r>
              <a:rPr lang="en-US" altLang="zh-CN" sz="1600" dirty="0" err="1"/>
              <a:t>Yannakoudakis</a:t>
            </a:r>
            <a:r>
              <a:rPr lang="en-US" altLang="zh-CN" sz="1600" dirty="0"/>
              <a:t>, H. (2020). </a:t>
            </a:r>
            <a:endParaRPr lang="en-US" altLang="zh-CN" sz="1600" dirty="0" smtClean="0"/>
          </a:p>
          <a:p>
            <a:pPr defTabSz="2508250"/>
            <a:r>
              <a:rPr lang="en-US" altLang="zh-CN" sz="1600" dirty="0" smtClean="0"/>
              <a:t>A </a:t>
            </a:r>
            <a:r>
              <a:rPr lang="en-US" altLang="zh-CN" sz="1600" dirty="0"/>
              <a:t>multimodal framework for the detection of hateful memes. </a:t>
            </a:r>
            <a:r>
              <a:rPr lang="en-US" altLang="zh-CN" sz="1600" dirty="0" err="1"/>
              <a:t>arXiv</a:t>
            </a:r>
            <a:r>
              <a:rPr lang="en-US" altLang="zh-CN" sz="1600" dirty="0"/>
              <a:t> preprint arXiv:2012.12871.</a:t>
            </a:r>
            <a:endParaRPr kumimoji="0" lang="zh-CN" altLang="en-US" sz="1600" i="0" u="none" strike="noStrike" cap="none" normalizeH="0" baseline="0" dirty="0" smtClean="0">
              <a:ln>
                <a:noFill/>
              </a:ln>
              <a:solidFill>
                <a:schemeClr val="tx1"/>
              </a:solidFill>
              <a:effectLst/>
              <a:latin typeface="Arial" panose="020B0604020202020204" pitchFamily="34" charset="0"/>
            </a:endParaRPr>
          </a:p>
        </p:txBody>
      </p:sp>
      <p:sp>
        <p:nvSpPr>
          <p:cNvPr id="22" name="文本框 21"/>
          <p:cNvSpPr txBox="1"/>
          <p:nvPr/>
        </p:nvSpPr>
        <p:spPr>
          <a:xfrm>
            <a:off x="853910" y="10669335"/>
            <a:ext cx="6405139" cy="3139321"/>
          </a:xfrm>
          <a:prstGeom prst="rect">
            <a:avLst/>
          </a:prstGeom>
          <a:noFill/>
        </p:spPr>
        <p:txBody>
          <a:bodyPr wrap="square" rtlCol="0">
            <a:spAutoFit/>
          </a:bodyPr>
          <a:lstStyle/>
          <a:p>
            <a:pPr algn="l"/>
            <a:r>
              <a:rPr lang="en-US" altLang="zh-CN" sz="2200" dirty="0">
                <a:solidFill>
                  <a:schemeClr val="bg1"/>
                </a:solidFill>
              </a:rPr>
              <a:t>Detecting whether an image or text is hateful or not is easier for AI systems, however when combing the image and text together the difficulty will be totally different</a:t>
            </a:r>
            <a:r>
              <a:rPr lang="en-US" altLang="zh-CN" sz="2200" dirty="0" smtClean="0">
                <a:solidFill>
                  <a:schemeClr val="bg1"/>
                </a:solidFill>
              </a:rPr>
              <a:t>. </a:t>
            </a:r>
            <a:endParaRPr lang="en-US" altLang="zh-CN" sz="2200" dirty="0" smtClean="0">
              <a:solidFill>
                <a:schemeClr val="bg1"/>
              </a:solidFill>
            </a:endParaRPr>
          </a:p>
          <a:p>
            <a:pPr algn="l"/>
            <a:r>
              <a:rPr lang="en-US" altLang="zh-CN" sz="2200" dirty="0" smtClean="0">
                <a:solidFill>
                  <a:schemeClr val="bg1"/>
                </a:solidFill>
              </a:rPr>
              <a:t>As </a:t>
            </a:r>
            <a:r>
              <a:rPr lang="en-US" altLang="zh-CN" sz="2200" dirty="0">
                <a:solidFill>
                  <a:schemeClr val="bg1"/>
                </a:solidFill>
              </a:rPr>
              <a:t>is shown that Figure 1 and Figure 2 are memes with neutral content but when swapping their text and image like Figures 3, they will become hateful. Our goal is to make AI system be able to check such kind of memes.</a:t>
            </a:r>
            <a:endParaRPr lang="zh-CN" altLang="en-US" sz="2200"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2508250" rtl="0" eaLnBrk="1" fontAlgn="base" latinLnBrk="0" hangingPunct="1">
          <a:lnSpc>
            <a:spcPct val="100000"/>
          </a:lnSpc>
          <a:spcBef>
            <a:spcPct val="0"/>
          </a:spcBef>
          <a:spcAft>
            <a:spcPct val="0"/>
          </a:spcAft>
          <a:buClrTx/>
          <a:buSzTx/>
          <a:buFontTx/>
          <a:buNone/>
          <a:defRPr kumimoji="0" lang="en-US" altLang="en-US" sz="49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2508250" rtl="0" eaLnBrk="1" fontAlgn="base" latinLnBrk="0" hangingPunct="1">
          <a:lnSpc>
            <a:spcPct val="100000"/>
          </a:lnSpc>
          <a:spcBef>
            <a:spcPct val="0"/>
          </a:spcBef>
          <a:spcAft>
            <a:spcPct val="0"/>
          </a:spcAft>
          <a:buClrTx/>
          <a:buSzTx/>
          <a:buFontTx/>
          <a:buNone/>
          <a:defRPr kumimoji="0" lang="en-US" altLang="en-US" sz="49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3467</Words>
  <Application>WPS 演示</Application>
  <PresentationFormat>自定义</PresentationFormat>
  <Paragraphs>56</Paragraphs>
  <Slides>1</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vt:i4>
      </vt:variant>
    </vt:vector>
  </HeadingPairs>
  <TitlesOfParts>
    <vt:vector size="10" baseType="lpstr">
      <vt:lpstr>Arial</vt:lpstr>
      <vt:lpstr>宋体</vt:lpstr>
      <vt:lpstr>Wingdings</vt:lpstr>
      <vt:lpstr>Century Gothic</vt:lpstr>
      <vt:lpstr>Calibri</vt:lpstr>
      <vt:lpstr>微软雅黑</vt:lpstr>
      <vt:lpstr>Arial Unicode MS</vt:lpstr>
      <vt:lpstr>Default Design</vt:lpstr>
      <vt:lpstr>CorelDRAW.Graphic.13</vt:lpstr>
      <vt:lpstr>PowerPoint 演示文稿</vt:lpstr>
    </vt:vector>
  </TitlesOfParts>
  <Company>MegaPrint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36x60 Vertical Template</dc:title>
  <dc:creator>Ethan Shulda</dc:creator>
  <dc:description>©MegaPrint Inc. 2009</dc:description>
  <cp:category>Research Poster</cp:category>
  <cp:lastModifiedBy>DELL</cp:lastModifiedBy>
  <cp:revision>63</cp:revision>
  <dcterms:created xsi:type="dcterms:W3CDTF">2008-12-04T00:20:00Z</dcterms:created>
  <dcterms:modified xsi:type="dcterms:W3CDTF">2021-08-30T02:49:45Z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7AD0A13CC0BA4C319BBE0957C2F33791</vt:lpwstr>
  </property>
  <property fmtid="{D5CDD505-2E9C-101B-9397-08002B2CF9AE}" pid="3" name="KSOProductBuildVer">
    <vt:lpwstr>2052-11.1.0.10700</vt:lpwstr>
  </property>
</Properties>
</file>